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3" r:id="rId1"/>
  </p:sldMasterIdLst>
  <p:sldIdLst>
    <p:sldId id="256" r:id="rId2"/>
    <p:sldId id="257" r:id="rId3"/>
    <p:sldId id="258" r:id="rId4"/>
    <p:sldId id="305" r:id="rId5"/>
    <p:sldId id="300" r:id="rId6"/>
    <p:sldId id="313" r:id="rId7"/>
    <p:sldId id="306" r:id="rId8"/>
    <p:sldId id="310" r:id="rId9"/>
    <p:sldId id="307" r:id="rId10"/>
    <p:sldId id="309" r:id="rId11"/>
    <p:sldId id="311" r:id="rId12"/>
    <p:sldId id="304" r:id="rId13"/>
    <p:sldId id="279" r:id="rId14"/>
    <p:sldId id="28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60"/>
  </p:normalViewPr>
  <p:slideViewPr>
    <p:cSldViewPr snapToGrid="0">
      <p:cViewPr varScale="1">
        <p:scale>
          <a:sx n="82" d="100"/>
          <a:sy n="82" d="100"/>
        </p:scale>
        <p:origin x="710" y="72"/>
      </p:cViewPr>
      <p:guideLst/>
    </p:cSldViewPr>
  </p:slideViewPr>
  <p:notesTextViewPr>
    <p:cViewPr>
      <p:scale>
        <a:sx n="1" d="1"/>
        <a:sy n="1" d="1"/>
      </p:scale>
      <p:origin x="0" y="0"/>
    </p:cViewPr>
  </p:notesTextViewPr>
  <p:sorterViewPr>
    <p:cViewPr>
      <p:scale>
        <a:sx n="100" d="100"/>
        <a:sy n="100" d="100"/>
      </p:scale>
      <p:origin x="0" y="-797"/>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4.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hyperlink" Target="https://public.tableau.com/app/profile/rajasekhar3560/viz/VEHICLERECALLANALYSIS/VehicleRecallAnalysis?publish=yes" TargetMode="Externa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public.tableau.com/app/profile/rajasekhar3560/viz/VEHICLERECALLANALYSIS/VehicleRecallAnalysis?publish=yes" TargetMode="External"/><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5F88CF-4788-493E-B5C3-0AA5FAAB51B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95A270A-FC10-4C16-8E77-D84299CCBF9A}">
      <dgm:prSet custT="1"/>
      <dgm:spPr/>
      <dgm:t>
        <a:bodyPr/>
        <a:lstStyle/>
        <a:p>
          <a:pPr>
            <a:lnSpc>
              <a:spcPct val="100000"/>
            </a:lnSpc>
          </a:pPr>
          <a:r>
            <a:rPr lang="en-US" sz="1800" dirty="0">
              <a:latin typeface="Times New Roman" panose="02020603050405020304" pitchFamily="18" charset="0"/>
              <a:cs typeface="Times New Roman" panose="02020603050405020304" pitchFamily="18" charset="0"/>
            </a:rPr>
            <a:t>To analyze the impact of vehicle recalls on the stock performance of an automotive company. Specifically, the aim is to investigate how vehicle recalls, which can result in significant costs for a company, affect investor confidence and subsequently the company's stock price. </a:t>
          </a:r>
        </a:p>
      </dgm:t>
    </dgm:pt>
    <dgm:pt modelId="{6DC4444E-9A1A-4009-B9DA-ADBD008F1D05}" type="parTrans" cxnId="{3E793836-03A6-4003-9115-EECA6DBD9567}">
      <dgm:prSet/>
      <dgm:spPr/>
      <dgm:t>
        <a:bodyPr/>
        <a:lstStyle/>
        <a:p>
          <a:endParaRPr lang="en-US"/>
        </a:p>
      </dgm:t>
    </dgm:pt>
    <dgm:pt modelId="{4B6871B0-33D1-4751-8F23-92DDB4CA3E7D}" type="sibTrans" cxnId="{3E793836-03A6-4003-9115-EECA6DBD9567}">
      <dgm:prSet/>
      <dgm:spPr/>
      <dgm:t>
        <a:bodyPr/>
        <a:lstStyle/>
        <a:p>
          <a:endParaRPr lang="en-US"/>
        </a:p>
      </dgm:t>
    </dgm:pt>
    <dgm:pt modelId="{C67908FA-4F85-4008-9270-7374A211773D}">
      <dgm:prSet custT="1"/>
      <dgm:spPr/>
      <dgm:t>
        <a:bodyPr/>
        <a:lstStyle/>
        <a:p>
          <a:pPr>
            <a:lnSpc>
              <a:spcPct val="100000"/>
            </a:lnSpc>
          </a:pPr>
          <a:r>
            <a:rPr lang="en-US" sz="1800" dirty="0">
              <a:latin typeface="Times New Roman" panose="02020603050405020304" pitchFamily="18" charset="0"/>
              <a:cs typeface="Times New Roman" panose="02020603050405020304" pitchFamily="18" charset="0"/>
            </a:rPr>
            <a:t>This analysis may involve examining the historical data of an automotive company's stock performance, as well as the timing and severity of any recalls</a:t>
          </a:r>
          <a:r>
            <a:rPr lang="en-US" sz="2200" dirty="0"/>
            <a:t>. </a:t>
          </a:r>
        </a:p>
      </dgm:t>
    </dgm:pt>
    <dgm:pt modelId="{9D58EAF6-2BB8-4282-B2DD-6BFB84CB15E6}" type="parTrans" cxnId="{55F960B3-D50F-4B15-9798-1C8565954626}">
      <dgm:prSet/>
      <dgm:spPr/>
      <dgm:t>
        <a:bodyPr/>
        <a:lstStyle/>
        <a:p>
          <a:endParaRPr lang="en-US"/>
        </a:p>
      </dgm:t>
    </dgm:pt>
    <dgm:pt modelId="{5EA971A9-5DA7-4AAE-986F-8D7970F3B884}" type="sibTrans" cxnId="{55F960B3-D50F-4B15-9798-1C8565954626}">
      <dgm:prSet/>
      <dgm:spPr/>
      <dgm:t>
        <a:bodyPr/>
        <a:lstStyle/>
        <a:p>
          <a:endParaRPr lang="en-US"/>
        </a:p>
      </dgm:t>
    </dgm:pt>
    <dgm:pt modelId="{A6A1CD65-37B6-45F9-9F37-86ED0D3FDE47}">
      <dgm:prSet custT="1"/>
      <dgm:spPr/>
      <dgm:t>
        <a:bodyPr/>
        <a:lstStyle/>
        <a:p>
          <a:pPr>
            <a:lnSpc>
              <a:spcPct val="100000"/>
            </a:lnSpc>
          </a:pPr>
          <a:r>
            <a:rPr lang="en-US" sz="1800" dirty="0">
              <a:latin typeface="Times New Roman" panose="02020603050405020304" pitchFamily="18" charset="0"/>
              <a:cs typeface="Times New Roman" panose="02020603050405020304" pitchFamily="18" charset="0"/>
            </a:rPr>
            <a:t>The goal is to provide insights that can help companies better understand how vehicle recalls can impact their financial performance and stock market valuation</a:t>
          </a:r>
          <a:r>
            <a:rPr lang="en-US" sz="2200" dirty="0">
              <a:latin typeface="Times New Roman" panose="02020603050405020304" pitchFamily="18" charset="0"/>
              <a:cs typeface="Times New Roman" panose="02020603050405020304" pitchFamily="18" charset="0"/>
            </a:rPr>
            <a:t>.</a:t>
          </a:r>
        </a:p>
      </dgm:t>
    </dgm:pt>
    <dgm:pt modelId="{300C5350-ADB3-4734-933A-BAE18613BAEA}" type="parTrans" cxnId="{A4DA1721-29DF-46CB-9613-D54D4600CDD1}">
      <dgm:prSet/>
      <dgm:spPr/>
      <dgm:t>
        <a:bodyPr/>
        <a:lstStyle/>
        <a:p>
          <a:endParaRPr lang="en-US"/>
        </a:p>
      </dgm:t>
    </dgm:pt>
    <dgm:pt modelId="{AF238B59-DBA6-46B5-8FA8-1522C3D6270C}" type="sibTrans" cxnId="{A4DA1721-29DF-46CB-9613-D54D4600CDD1}">
      <dgm:prSet/>
      <dgm:spPr/>
      <dgm:t>
        <a:bodyPr/>
        <a:lstStyle/>
        <a:p>
          <a:endParaRPr lang="en-US"/>
        </a:p>
      </dgm:t>
    </dgm:pt>
    <dgm:pt modelId="{8A8AECEF-C1D2-4182-8891-1F1622641762}" type="pres">
      <dgm:prSet presAssocID="{405F88CF-4788-493E-B5C3-0AA5FAAB51B1}" presName="root" presStyleCnt="0">
        <dgm:presLayoutVars>
          <dgm:dir/>
          <dgm:resizeHandles val="exact"/>
        </dgm:presLayoutVars>
      </dgm:prSet>
      <dgm:spPr/>
    </dgm:pt>
    <dgm:pt modelId="{A44DECD4-09DB-4E4D-80DB-7C2A62748F25}" type="pres">
      <dgm:prSet presAssocID="{F95A270A-FC10-4C16-8E77-D84299CCBF9A}" presName="compNode" presStyleCnt="0"/>
      <dgm:spPr/>
    </dgm:pt>
    <dgm:pt modelId="{F9E3B00E-4B1A-4EC4-8D7D-6E6365201AA6}" type="pres">
      <dgm:prSet presAssocID="{F95A270A-FC10-4C16-8E77-D84299CCBF9A}" presName="bgRect" presStyleLbl="bgShp" presStyleIdx="0" presStyleCnt="3"/>
      <dgm:spPr/>
    </dgm:pt>
    <dgm:pt modelId="{99527C2B-CD36-4F24-BE1D-F77D24C43E94}" type="pres">
      <dgm:prSet presAssocID="{F95A270A-FC10-4C16-8E77-D84299CCBF9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ar"/>
        </a:ext>
      </dgm:extLst>
    </dgm:pt>
    <dgm:pt modelId="{6C2F25FC-F8B1-4A87-831C-5EFB5CD6AD1C}" type="pres">
      <dgm:prSet presAssocID="{F95A270A-FC10-4C16-8E77-D84299CCBF9A}" presName="spaceRect" presStyleCnt="0"/>
      <dgm:spPr/>
    </dgm:pt>
    <dgm:pt modelId="{4BD181F9-3A76-4A4D-B82F-98611BC95507}" type="pres">
      <dgm:prSet presAssocID="{F95A270A-FC10-4C16-8E77-D84299CCBF9A}" presName="parTx" presStyleLbl="revTx" presStyleIdx="0" presStyleCnt="3">
        <dgm:presLayoutVars>
          <dgm:chMax val="0"/>
          <dgm:chPref val="0"/>
        </dgm:presLayoutVars>
      </dgm:prSet>
      <dgm:spPr/>
    </dgm:pt>
    <dgm:pt modelId="{7B2D6D0D-90E0-42A0-895D-2EBCF5FF1803}" type="pres">
      <dgm:prSet presAssocID="{4B6871B0-33D1-4751-8F23-92DDB4CA3E7D}" presName="sibTrans" presStyleCnt="0"/>
      <dgm:spPr/>
    </dgm:pt>
    <dgm:pt modelId="{148EFAF5-377A-40E2-85C0-C27B76EA59EC}" type="pres">
      <dgm:prSet presAssocID="{C67908FA-4F85-4008-9270-7374A211773D}" presName="compNode" presStyleCnt="0"/>
      <dgm:spPr/>
    </dgm:pt>
    <dgm:pt modelId="{4B2016B0-8921-429F-8F41-C9B959DF377E}" type="pres">
      <dgm:prSet presAssocID="{C67908FA-4F85-4008-9270-7374A211773D}" presName="bgRect" presStyleLbl="bgShp" presStyleIdx="1" presStyleCnt="3"/>
      <dgm:spPr/>
    </dgm:pt>
    <dgm:pt modelId="{BD2833C6-3048-4626-B243-701DB98E9414}" type="pres">
      <dgm:prSet presAssocID="{C67908FA-4F85-4008-9270-7374A211773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Graph with Upward Trend"/>
        </a:ext>
      </dgm:extLst>
    </dgm:pt>
    <dgm:pt modelId="{843D44D7-FB85-49E3-AA42-1906554AB80B}" type="pres">
      <dgm:prSet presAssocID="{C67908FA-4F85-4008-9270-7374A211773D}" presName="spaceRect" presStyleCnt="0"/>
      <dgm:spPr/>
    </dgm:pt>
    <dgm:pt modelId="{D9E274CD-17ED-49BC-8183-01E5CF7F39E4}" type="pres">
      <dgm:prSet presAssocID="{C67908FA-4F85-4008-9270-7374A211773D}" presName="parTx" presStyleLbl="revTx" presStyleIdx="1" presStyleCnt="3">
        <dgm:presLayoutVars>
          <dgm:chMax val="0"/>
          <dgm:chPref val="0"/>
        </dgm:presLayoutVars>
      </dgm:prSet>
      <dgm:spPr/>
    </dgm:pt>
    <dgm:pt modelId="{3437FBF1-E337-432C-BEEC-C22C6ADD177C}" type="pres">
      <dgm:prSet presAssocID="{5EA971A9-5DA7-4AAE-986F-8D7970F3B884}" presName="sibTrans" presStyleCnt="0"/>
      <dgm:spPr/>
    </dgm:pt>
    <dgm:pt modelId="{9AB1D008-8288-4059-9A0D-0CB7B72C8DD3}" type="pres">
      <dgm:prSet presAssocID="{A6A1CD65-37B6-45F9-9F37-86ED0D3FDE47}" presName="compNode" presStyleCnt="0"/>
      <dgm:spPr/>
    </dgm:pt>
    <dgm:pt modelId="{503C1E0A-05AB-4FEC-9C44-643FED3F45F8}" type="pres">
      <dgm:prSet presAssocID="{A6A1CD65-37B6-45F9-9F37-86ED0D3FDE47}" presName="bgRect" presStyleLbl="bgShp" presStyleIdx="2" presStyleCnt="3"/>
      <dgm:spPr/>
    </dgm:pt>
    <dgm:pt modelId="{9B4FDB8B-42A2-46F2-83A1-EBE4D5A25DA2}" type="pres">
      <dgm:prSet presAssocID="{A6A1CD65-37B6-45F9-9F37-86ED0D3FDE4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pward trend"/>
        </a:ext>
      </dgm:extLst>
    </dgm:pt>
    <dgm:pt modelId="{AD6D5286-17A9-4839-B062-8F096B9D7FC2}" type="pres">
      <dgm:prSet presAssocID="{A6A1CD65-37B6-45F9-9F37-86ED0D3FDE47}" presName="spaceRect" presStyleCnt="0"/>
      <dgm:spPr/>
    </dgm:pt>
    <dgm:pt modelId="{0141E648-8DC5-4ACC-9600-29111D314A50}" type="pres">
      <dgm:prSet presAssocID="{A6A1CD65-37B6-45F9-9F37-86ED0D3FDE47}" presName="parTx" presStyleLbl="revTx" presStyleIdx="2" presStyleCnt="3">
        <dgm:presLayoutVars>
          <dgm:chMax val="0"/>
          <dgm:chPref val="0"/>
        </dgm:presLayoutVars>
      </dgm:prSet>
      <dgm:spPr/>
    </dgm:pt>
  </dgm:ptLst>
  <dgm:cxnLst>
    <dgm:cxn modelId="{A4DA1721-29DF-46CB-9613-D54D4600CDD1}" srcId="{405F88CF-4788-493E-B5C3-0AA5FAAB51B1}" destId="{A6A1CD65-37B6-45F9-9F37-86ED0D3FDE47}" srcOrd="2" destOrd="0" parTransId="{300C5350-ADB3-4734-933A-BAE18613BAEA}" sibTransId="{AF238B59-DBA6-46B5-8FA8-1522C3D6270C}"/>
    <dgm:cxn modelId="{97C2A930-11D6-4BA5-BB09-E1D0895ED881}" type="presOf" srcId="{A6A1CD65-37B6-45F9-9F37-86ED0D3FDE47}" destId="{0141E648-8DC5-4ACC-9600-29111D314A50}" srcOrd="0" destOrd="0" presId="urn:microsoft.com/office/officeart/2018/2/layout/IconVerticalSolidList"/>
    <dgm:cxn modelId="{3E793836-03A6-4003-9115-EECA6DBD9567}" srcId="{405F88CF-4788-493E-B5C3-0AA5FAAB51B1}" destId="{F95A270A-FC10-4C16-8E77-D84299CCBF9A}" srcOrd="0" destOrd="0" parTransId="{6DC4444E-9A1A-4009-B9DA-ADBD008F1D05}" sibTransId="{4B6871B0-33D1-4751-8F23-92DDB4CA3E7D}"/>
    <dgm:cxn modelId="{1A473042-07A2-4D80-9B35-E3DD0B39BDB1}" type="presOf" srcId="{F95A270A-FC10-4C16-8E77-D84299CCBF9A}" destId="{4BD181F9-3A76-4A4D-B82F-98611BC95507}" srcOrd="0" destOrd="0" presId="urn:microsoft.com/office/officeart/2018/2/layout/IconVerticalSolidList"/>
    <dgm:cxn modelId="{4D494C4E-3050-4C2F-B736-56E8C6350B16}" type="presOf" srcId="{405F88CF-4788-493E-B5C3-0AA5FAAB51B1}" destId="{8A8AECEF-C1D2-4182-8891-1F1622641762}" srcOrd="0" destOrd="0" presId="urn:microsoft.com/office/officeart/2018/2/layout/IconVerticalSolidList"/>
    <dgm:cxn modelId="{EEE4EC7B-F5E7-4878-A168-4F78BB4F135B}" type="presOf" srcId="{C67908FA-4F85-4008-9270-7374A211773D}" destId="{D9E274CD-17ED-49BC-8183-01E5CF7F39E4}" srcOrd="0" destOrd="0" presId="urn:microsoft.com/office/officeart/2018/2/layout/IconVerticalSolidList"/>
    <dgm:cxn modelId="{55F960B3-D50F-4B15-9798-1C8565954626}" srcId="{405F88CF-4788-493E-B5C3-0AA5FAAB51B1}" destId="{C67908FA-4F85-4008-9270-7374A211773D}" srcOrd="1" destOrd="0" parTransId="{9D58EAF6-2BB8-4282-B2DD-6BFB84CB15E6}" sibTransId="{5EA971A9-5DA7-4AAE-986F-8D7970F3B884}"/>
    <dgm:cxn modelId="{41489436-B279-4927-B0BD-12CA16EB2D96}" type="presParOf" srcId="{8A8AECEF-C1D2-4182-8891-1F1622641762}" destId="{A44DECD4-09DB-4E4D-80DB-7C2A62748F25}" srcOrd="0" destOrd="0" presId="urn:microsoft.com/office/officeart/2018/2/layout/IconVerticalSolidList"/>
    <dgm:cxn modelId="{F299D42E-CF3A-486F-A4A1-39FB8284115D}" type="presParOf" srcId="{A44DECD4-09DB-4E4D-80DB-7C2A62748F25}" destId="{F9E3B00E-4B1A-4EC4-8D7D-6E6365201AA6}" srcOrd="0" destOrd="0" presId="urn:microsoft.com/office/officeart/2018/2/layout/IconVerticalSolidList"/>
    <dgm:cxn modelId="{DC34B9FD-7176-4B34-828E-F7120A5852CA}" type="presParOf" srcId="{A44DECD4-09DB-4E4D-80DB-7C2A62748F25}" destId="{99527C2B-CD36-4F24-BE1D-F77D24C43E94}" srcOrd="1" destOrd="0" presId="urn:microsoft.com/office/officeart/2018/2/layout/IconVerticalSolidList"/>
    <dgm:cxn modelId="{6028BFBC-E4BA-488F-9696-A23269281488}" type="presParOf" srcId="{A44DECD4-09DB-4E4D-80DB-7C2A62748F25}" destId="{6C2F25FC-F8B1-4A87-831C-5EFB5CD6AD1C}" srcOrd="2" destOrd="0" presId="urn:microsoft.com/office/officeart/2018/2/layout/IconVerticalSolidList"/>
    <dgm:cxn modelId="{EE7E7B04-3A33-4112-BE06-5C2C4FAFBA7B}" type="presParOf" srcId="{A44DECD4-09DB-4E4D-80DB-7C2A62748F25}" destId="{4BD181F9-3A76-4A4D-B82F-98611BC95507}" srcOrd="3" destOrd="0" presId="urn:microsoft.com/office/officeart/2018/2/layout/IconVerticalSolidList"/>
    <dgm:cxn modelId="{DEC9FA3A-C3FB-45A2-BBAD-D90074CFCCA2}" type="presParOf" srcId="{8A8AECEF-C1D2-4182-8891-1F1622641762}" destId="{7B2D6D0D-90E0-42A0-895D-2EBCF5FF1803}" srcOrd="1" destOrd="0" presId="urn:microsoft.com/office/officeart/2018/2/layout/IconVerticalSolidList"/>
    <dgm:cxn modelId="{24CE067A-75A9-4525-BEDC-73FAEB750307}" type="presParOf" srcId="{8A8AECEF-C1D2-4182-8891-1F1622641762}" destId="{148EFAF5-377A-40E2-85C0-C27B76EA59EC}" srcOrd="2" destOrd="0" presId="urn:microsoft.com/office/officeart/2018/2/layout/IconVerticalSolidList"/>
    <dgm:cxn modelId="{69D5EBAF-AFAD-4C8A-96DF-79BDCC93FB50}" type="presParOf" srcId="{148EFAF5-377A-40E2-85C0-C27B76EA59EC}" destId="{4B2016B0-8921-429F-8F41-C9B959DF377E}" srcOrd="0" destOrd="0" presId="urn:microsoft.com/office/officeart/2018/2/layout/IconVerticalSolidList"/>
    <dgm:cxn modelId="{714129A8-3995-4E2C-BE54-BB4970D161F2}" type="presParOf" srcId="{148EFAF5-377A-40E2-85C0-C27B76EA59EC}" destId="{BD2833C6-3048-4626-B243-701DB98E9414}" srcOrd="1" destOrd="0" presId="urn:microsoft.com/office/officeart/2018/2/layout/IconVerticalSolidList"/>
    <dgm:cxn modelId="{4A442683-FB7C-4497-A7F4-65475D77BE2D}" type="presParOf" srcId="{148EFAF5-377A-40E2-85C0-C27B76EA59EC}" destId="{843D44D7-FB85-49E3-AA42-1906554AB80B}" srcOrd="2" destOrd="0" presId="urn:microsoft.com/office/officeart/2018/2/layout/IconVerticalSolidList"/>
    <dgm:cxn modelId="{B9356C3C-00EE-4D02-B9E0-67033E007C96}" type="presParOf" srcId="{148EFAF5-377A-40E2-85C0-C27B76EA59EC}" destId="{D9E274CD-17ED-49BC-8183-01E5CF7F39E4}" srcOrd="3" destOrd="0" presId="urn:microsoft.com/office/officeart/2018/2/layout/IconVerticalSolidList"/>
    <dgm:cxn modelId="{C8BC1AD8-3585-4D9F-9DFD-8728C5EDD7D4}" type="presParOf" srcId="{8A8AECEF-C1D2-4182-8891-1F1622641762}" destId="{3437FBF1-E337-432C-BEEC-C22C6ADD177C}" srcOrd="3" destOrd="0" presId="urn:microsoft.com/office/officeart/2018/2/layout/IconVerticalSolidList"/>
    <dgm:cxn modelId="{AAD67881-A2B2-4AE3-B7BE-BC01799B273A}" type="presParOf" srcId="{8A8AECEF-C1D2-4182-8891-1F1622641762}" destId="{9AB1D008-8288-4059-9A0D-0CB7B72C8DD3}" srcOrd="4" destOrd="0" presId="urn:microsoft.com/office/officeart/2018/2/layout/IconVerticalSolidList"/>
    <dgm:cxn modelId="{A161ABAB-BAC9-4FBE-83CC-845301F55063}" type="presParOf" srcId="{9AB1D008-8288-4059-9A0D-0CB7B72C8DD3}" destId="{503C1E0A-05AB-4FEC-9C44-643FED3F45F8}" srcOrd="0" destOrd="0" presId="urn:microsoft.com/office/officeart/2018/2/layout/IconVerticalSolidList"/>
    <dgm:cxn modelId="{3786015D-A627-4DEA-9BE0-3AFE53B78760}" type="presParOf" srcId="{9AB1D008-8288-4059-9A0D-0CB7B72C8DD3}" destId="{9B4FDB8B-42A2-46F2-83A1-EBE4D5A25DA2}" srcOrd="1" destOrd="0" presId="urn:microsoft.com/office/officeart/2018/2/layout/IconVerticalSolidList"/>
    <dgm:cxn modelId="{F2D178C5-121C-4437-B418-8F2FF0D54015}" type="presParOf" srcId="{9AB1D008-8288-4059-9A0D-0CB7B72C8DD3}" destId="{AD6D5286-17A9-4839-B062-8F096B9D7FC2}" srcOrd="2" destOrd="0" presId="urn:microsoft.com/office/officeart/2018/2/layout/IconVerticalSolidList"/>
    <dgm:cxn modelId="{B5E464C9-4E97-4305-8392-71A9B84185B6}" type="presParOf" srcId="{9AB1D008-8288-4059-9A0D-0CB7B72C8DD3}" destId="{0141E648-8DC5-4ACC-9600-29111D314A5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686D6D-D2BF-4648-B275-17D58B15E5E6}"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C039A5DB-3452-4A67-A895-4C4643A4F9E1}">
      <dgm:prSet/>
      <dgm:spPr/>
      <dgm:t>
        <a:bodyPr/>
        <a:lstStyle/>
        <a:p>
          <a:r>
            <a:rPr lang="en-US" dirty="0"/>
            <a:t>We have below columns, </a:t>
          </a:r>
        </a:p>
      </dgm:t>
    </dgm:pt>
    <dgm:pt modelId="{10F3E2F0-5115-4C40-A7EB-858971863110}" type="parTrans" cxnId="{5F1B6BE5-F9E9-4F0F-8730-8BB71637FC0C}">
      <dgm:prSet/>
      <dgm:spPr/>
      <dgm:t>
        <a:bodyPr/>
        <a:lstStyle/>
        <a:p>
          <a:endParaRPr lang="en-US"/>
        </a:p>
      </dgm:t>
    </dgm:pt>
    <dgm:pt modelId="{CB44911E-D973-4760-8337-35B7A9E2E8A2}" type="sibTrans" cxnId="{5F1B6BE5-F9E9-4F0F-8730-8BB71637FC0C}">
      <dgm:prSet/>
      <dgm:spPr/>
      <dgm:t>
        <a:bodyPr/>
        <a:lstStyle/>
        <a:p>
          <a:endParaRPr lang="en-US"/>
        </a:p>
      </dgm:t>
    </dgm:pt>
    <dgm:pt modelId="{C832FC8C-E713-464C-89F1-A28F69E6FDC5}">
      <dgm:prSet/>
      <dgm:spPr/>
      <dgm:t>
        <a:bodyPr/>
        <a:lstStyle/>
        <a:p>
          <a:r>
            <a:rPr lang="en-US" dirty="0"/>
            <a:t>Recall Date, NHTSA ID, Manufacturer, Subject, component, </a:t>
          </a:r>
          <a:r>
            <a:rPr lang="en-US" dirty="0" err="1"/>
            <a:t>Mfr</a:t>
          </a:r>
          <a:r>
            <a:rPr lang="en-US" dirty="0"/>
            <a:t> number, Recall Subject, Recall type, Potentially Affected, Recall Description,  </a:t>
          </a:r>
        </a:p>
      </dgm:t>
    </dgm:pt>
    <dgm:pt modelId="{F8854F4F-2EB6-4146-83D4-B147BF89717C}" type="parTrans" cxnId="{23D77285-4EB6-4BA8-9BAD-87D2CB8185D7}">
      <dgm:prSet/>
      <dgm:spPr/>
      <dgm:t>
        <a:bodyPr/>
        <a:lstStyle/>
        <a:p>
          <a:endParaRPr lang="en-US"/>
        </a:p>
      </dgm:t>
    </dgm:pt>
    <dgm:pt modelId="{A0DA5BE1-9F77-4061-88CA-88ADFE293C24}" type="sibTrans" cxnId="{23D77285-4EB6-4BA8-9BAD-87D2CB8185D7}">
      <dgm:prSet/>
      <dgm:spPr/>
      <dgm:t>
        <a:bodyPr/>
        <a:lstStyle/>
        <a:p>
          <a:endParaRPr lang="en-US"/>
        </a:p>
      </dgm:t>
    </dgm:pt>
    <dgm:pt modelId="{D197C27E-92E6-4BF7-B439-73BEEFB5558F}">
      <dgm:prSet/>
      <dgm:spPr/>
      <dgm:t>
        <a:bodyPr/>
        <a:lstStyle/>
        <a:p>
          <a:r>
            <a:rPr lang="en-US" dirty="0"/>
            <a:t>Consequence Summary, Corrective Action, Vehicle Model.</a:t>
          </a:r>
        </a:p>
      </dgm:t>
    </dgm:pt>
    <dgm:pt modelId="{4F681460-144D-4430-B18F-33E15C956080}" type="parTrans" cxnId="{B199680C-1AFC-4811-9736-E9172F29A243}">
      <dgm:prSet/>
      <dgm:spPr/>
      <dgm:t>
        <a:bodyPr/>
        <a:lstStyle/>
        <a:p>
          <a:endParaRPr lang="en-US"/>
        </a:p>
      </dgm:t>
    </dgm:pt>
    <dgm:pt modelId="{41CA31EC-DED0-430A-B46E-5C1880D51145}" type="sibTrans" cxnId="{B199680C-1AFC-4811-9736-E9172F29A243}">
      <dgm:prSet/>
      <dgm:spPr/>
      <dgm:t>
        <a:bodyPr/>
        <a:lstStyle/>
        <a:p>
          <a:endParaRPr lang="en-US"/>
        </a:p>
      </dgm:t>
    </dgm:pt>
    <dgm:pt modelId="{DB9A800A-73EA-4B10-9D62-481AF5CFF07E}" type="pres">
      <dgm:prSet presAssocID="{5D686D6D-D2BF-4648-B275-17D58B15E5E6}" presName="linear" presStyleCnt="0">
        <dgm:presLayoutVars>
          <dgm:animLvl val="lvl"/>
          <dgm:resizeHandles val="exact"/>
        </dgm:presLayoutVars>
      </dgm:prSet>
      <dgm:spPr/>
    </dgm:pt>
    <dgm:pt modelId="{A8E75AC6-015D-428B-90B1-59618FE811F8}" type="pres">
      <dgm:prSet presAssocID="{C039A5DB-3452-4A67-A895-4C4643A4F9E1}" presName="parentText" presStyleLbl="node1" presStyleIdx="0" presStyleCnt="3">
        <dgm:presLayoutVars>
          <dgm:chMax val="0"/>
          <dgm:bulletEnabled val="1"/>
        </dgm:presLayoutVars>
      </dgm:prSet>
      <dgm:spPr/>
    </dgm:pt>
    <dgm:pt modelId="{FDB68884-42E2-4625-BE99-5F9A55D111C5}" type="pres">
      <dgm:prSet presAssocID="{CB44911E-D973-4760-8337-35B7A9E2E8A2}" presName="spacer" presStyleCnt="0"/>
      <dgm:spPr/>
    </dgm:pt>
    <dgm:pt modelId="{E9F6993F-810D-48C8-932C-49DD37BF423D}" type="pres">
      <dgm:prSet presAssocID="{C832FC8C-E713-464C-89F1-A28F69E6FDC5}" presName="parentText" presStyleLbl="node1" presStyleIdx="1" presStyleCnt="3">
        <dgm:presLayoutVars>
          <dgm:chMax val="0"/>
          <dgm:bulletEnabled val="1"/>
        </dgm:presLayoutVars>
      </dgm:prSet>
      <dgm:spPr/>
    </dgm:pt>
    <dgm:pt modelId="{AD8C4F97-0AD5-4F69-8551-3005E1240FD9}" type="pres">
      <dgm:prSet presAssocID="{A0DA5BE1-9F77-4061-88CA-88ADFE293C24}" presName="spacer" presStyleCnt="0"/>
      <dgm:spPr/>
    </dgm:pt>
    <dgm:pt modelId="{B9625B8A-1399-49E6-BF18-5665FAB79B9B}" type="pres">
      <dgm:prSet presAssocID="{D197C27E-92E6-4BF7-B439-73BEEFB5558F}" presName="parentText" presStyleLbl="node1" presStyleIdx="2" presStyleCnt="3">
        <dgm:presLayoutVars>
          <dgm:chMax val="0"/>
          <dgm:bulletEnabled val="1"/>
        </dgm:presLayoutVars>
      </dgm:prSet>
      <dgm:spPr/>
    </dgm:pt>
  </dgm:ptLst>
  <dgm:cxnLst>
    <dgm:cxn modelId="{B199680C-1AFC-4811-9736-E9172F29A243}" srcId="{5D686D6D-D2BF-4648-B275-17D58B15E5E6}" destId="{D197C27E-92E6-4BF7-B439-73BEEFB5558F}" srcOrd="2" destOrd="0" parTransId="{4F681460-144D-4430-B18F-33E15C956080}" sibTransId="{41CA31EC-DED0-430A-B46E-5C1880D51145}"/>
    <dgm:cxn modelId="{E5AD7462-FCBC-401A-A1A2-B258991CABC4}" type="presOf" srcId="{D197C27E-92E6-4BF7-B439-73BEEFB5558F}" destId="{B9625B8A-1399-49E6-BF18-5665FAB79B9B}" srcOrd="0" destOrd="0" presId="urn:microsoft.com/office/officeart/2005/8/layout/vList2"/>
    <dgm:cxn modelId="{23D77285-4EB6-4BA8-9BAD-87D2CB8185D7}" srcId="{5D686D6D-D2BF-4648-B275-17D58B15E5E6}" destId="{C832FC8C-E713-464C-89F1-A28F69E6FDC5}" srcOrd="1" destOrd="0" parTransId="{F8854F4F-2EB6-4146-83D4-B147BF89717C}" sibTransId="{A0DA5BE1-9F77-4061-88CA-88ADFE293C24}"/>
    <dgm:cxn modelId="{4931AE99-4A3B-4973-AC15-BBDA3FB01166}" type="presOf" srcId="{5D686D6D-D2BF-4648-B275-17D58B15E5E6}" destId="{DB9A800A-73EA-4B10-9D62-481AF5CFF07E}" srcOrd="0" destOrd="0" presId="urn:microsoft.com/office/officeart/2005/8/layout/vList2"/>
    <dgm:cxn modelId="{21AB10C4-73B7-4733-86DB-C3D905E7A5BA}" type="presOf" srcId="{C039A5DB-3452-4A67-A895-4C4643A4F9E1}" destId="{A8E75AC6-015D-428B-90B1-59618FE811F8}" srcOrd="0" destOrd="0" presId="urn:microsoft.com/office/officeart/2005/8/layout/vList2"/>
    <dgm:cxn modelId="{4969FFE0-98C8-4FD2-A306-DB636F40AF56}" type="presOf" srcId="{C832FC8C-E713-464C-89F1-A28F69E6FDC5}" destId="{E9F6993F-810D-48C8-932C-49DD37BF423D}" srcOrd="0" destOrd="0" presId="urn:microsoft.com/office/officeart/2005/8/layout/vList2"/>
    <dgm:cxn modelId="{5F1B6BE5-F9E9-4F0F-8730-8BB71637FC0C}" srcId="{5D686D6D-D2BF-4648-B275-17D58B15E5E6}" destId="{C039A5DB-3452-4A67-A895-4C4643A4F9E1}" srcOrd="0" destOrd="0" parTransId="{10F3E2F0-5115-4C40-A7EB-858971863110}" sibTransId="{CB44911E-D973-4760-8337-35B7A9E2E8A2}"/>
    <dgm:cxn modelId="{46BE2951-E740-45FF-83E6-6A1773546209}" type="presParOf" srcId="{DB9A800A-73EA-4B10-9D62-481AF5CFF07E}" destId="{A8E75AC6-015D-428B-90B1-59618FE811F8}" srcOrd="0" destOrd="0" presId="urn:microsoft.com/office/officeart/2005/8/layout/vList2"/>
    <dgm:cxn modelId="{927C6A67-AE71-43CC-8923-B24C930935BA}" type="presParOf" srcId="{DB9A800A-73EA-4B10-9D62-481AF5CFF07E}" destId="{FDB68884-42E2-4625-BE99-5F9A55D111C5}" srcOrd="1" destOrd="0" presId="urn:microsoft.com/office/officeart/2005/8/layout/vList2"/>
    <dgm:cxn modelId="{9DC675E3-7638-41C1-8648-6F2AEAA36A15}" type="presParOf" srcId="{DB9A800A-73EA-4B10-9D62-481AF5CFF07E}" destId="{E9F6993F-810D-48C8-932C-49DD37BF423D}" srcOrd="2" destOrd="0" presId="urn:microsoft.com/office/officeart/2005/8/layout/vList2"/>
    <dgm:cxn modelId="{D05BC4A9-A73D-4FB2-ABA5-C9F3AD96ABC3}" type="presParOf" srcId="{DB9A800A-73EA-4B10-9D62-481AF5CFF07E}" destId="{AD8C4F97-0AD5-4F69-8551-3005E1240FD9}" srcOrd="3" destOrd="0" presId="urn:microsoft.com/office/officeart/2005/8/layout/vList2"/>
    <dgm:cxn modelId="{242DAC8E-014B-4200-8650-7799AE44A6E1}" type="presParOf" srcId="{DB9A800A-73EA-4B10-9D62-481AF5CFF07E}" destId="{B9625B8A-1399-49E6-BF18-5665FAB79B9B}"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A232F1E-0581-42F2-8313-85FB9D172F74}" type="doc">
      <dgm:prSet loTypeId="urn:microsoft.com/office/officeart/2005/8/layout/process4" loCatId="process" qsTypeId="urn:microsoft.com/office/officeart/2005/8/quickstyle/simple1" qsCatId="simple" csTypeId="urn:microsoft.com/office/officeart/2005/8/colors/colorful1" csCatId="colorful"/>
      <dgm:spPr/>
      <dgm:t>
        <a:bodyPr/>
        <a:lstStyle/>
        <a:p>
          <a:endParaRPr lang="en-US"/>
        </a:p>
      </dgm:t>
    </dgm:pt>
    <dgm:pt modelId="{C6131609-7693-4068-8811-BC0729743720}">
      <dgm:prSet/>
      <dgm:spPr/>
      <dgm:t>
        <a:bodyPr/>
        <a:lstStyle/>
        <a:p>
          <a:r>
            <a:rPr lang="en-US"/>
            <a:t>We have removed unnecessary columns like NHTSA ID, Recall Link, Mfr Campaign number and filtered recall data of years range from 2016 to 2022 from USA Recall Dataset for our analysis. </a:t>
          </a:r>
        </a:p>
      </dgm:t>
    </dgm:pt>
    <dgm:pt modelId="{EBC5C3A3-C319-4155-B487-459A6B0A1202}" type="parTrans" cxnId="{A9BD4528-563F-44CB-A1C5-2DC0FADC18CE}">
      <dgm:prSet/>
      <dgm:spPr/>
      <dgm:t>
        <a:bodyPr/>
        <a:lstStyle/>
        <a:p>
          <a:endParaRPr lang="en-US"/>
        </a:p>
      </dgm:t>
    </dgm:pt>
    <dgm:pt modelId="{4E52EFF0-1C87-43BD-A7D1-85D162C9539E}" type="sibTrans" cxnId="{A9BD4528-563F-44CB-A1C5-2DC0FADC18CE}">
      <dgm:prSet/>
      <dgm:spPr/>
      <dgm:t>
        <a:bodyPr/>
        <a:lstStyle/>
        <a:p>
          <a:endParaRPr lang="en-US"/>
        </a:p>
      </dgm:t>
    </dgm:pt>
    <dgm:pt modelId="{3BB4EAD0-CFDB-4995-9539-5E7639E40CCC}">
      <dgm:prSet/>
      <dgm:spPr/>
      <dgm:t>
        <a:bodyPr/>
        <a:lstStyle/>
        <a:p>
          <a:r>
            <a:rPr lang="en-US"/>
            <a:t>We have removed unnecessary columns like Recall Number, Recall Text and French related columns from Canada Recall Dataset for our analysis. </a:t>
          </a:r>
        </a:p>
      </dgm:t>
    </dgm:pt>
    <dgm:pt modelId="{8814A171-5F10-46A9-8B03-BE94F1B2EB44}" type="parTrans" cxnId="{001539D0-A81A-4733-9A82-0AF933B6E397}">
      <dgm:prSet/>
      <dgm:spPr/>
      <dgm:t>
        <a:bodyPr/>
        <a:lstStyle/>
        <a:p>
          <a:endParaRPr lang="en-US"/>
        </a:p>
      </dgm:t>
    </dgm:pt>
    <dgm:pt modelId="{D911A568-83BB-4351-8713-D59A0CDFF0BF}" type="sibTrans" cxnId="{001539D0-A81A-4733-9A82-0AF933B6E397}">
      <dgm:prSet/>
      <dgm:spPr/>
      <dgm:t>
        <a:bodyPr/>
        <a:lstStyle/>
        <a:p>
          <a:endParaRPr lang="en-US"/>
        </a:p>
      </dgm:t>
    </dgm:pt>
    <dgm:pt modelId="{6D7CCB2B-FBF2-4808-8CE6-18A81A67693E}" type="pres">
      <dgm:prSet presAssocID="{4A232F1E-0581-42F2-8313-85FB9D172F74}" presName="Name0" presStyleCnt="0">
        <dgm:presLayoutVars>
          <dgm:dir/>
          <dgm:animLvl val="lvl"/>
          <dgm:resizeHandles val="exact"/>
        </dgm:presLayoutVars>
      </dgm:prSet>
      <dgm:spPr/>
    </dgm:pt>
    <dgm:pt modelId="{12B93B64-B434-48F1-BCCE-D837182EF556}" type="pres">
      <dgm:prSet presAssocID="{3BB4EAD0-CFDB-4995-9539-5E7639E40CCC}" presName="boxAndChildren" presStyleCnt="0"/>
      <dgm:spPr/>
    </dgm:pt>
    <dgm:pt modelId="{6282DCB8-C63E-420E-889B-80AA03008DDD}" type="pres">
      <dgm:prSet presAssocID="{3BB4EAD0-CFDB-4995-9539-5E7639E40CCC}" presName="parentTextBox" presStyleLbl="node1" presStyleIdx="0" presStyleCnt="2"/>
      <dgm:spPr/>
    </dgm:pt>
    <dgm:pt modelId="{7FC98740-5728-4C46-BEAD-45139DD5C766}" type="pres">
      <dgm:prSet presAssocID="{4E52EFF0-1C87-43BD-A7D1-85D162C9539E}" presName="sp" presStyleCnt="0"/>
      <dgm:spPr/>
    </dgm:pt>
    <dgm:pt modelId="{E4E7F2BB-AD3D-4364-9F2A-4C6A306DA8BB}" type="pres">
      <dgm:prSet presAssocID="{C6131609-7693-4068-8811-BC0729743720}" presName="arrowAndChildren" presStyleCnt="0"/>
      <dgm:spPr/>
    </dgm:pt>
    <dgm:pt modelId="{4426B6D9-EF5B-4978-914B-C9DFA08745D1}" type="pres">
      <dgm:prSet presAssocID="{C6131609-7693-4068-8811-BC0729743720}" presName="parentTextArrow" presStyleLbl="node1" presStyleIdx="1" presStyleCnt="2"/>
      <dgm:spPr/>
    </dgm:pt>
  </dgm:ptLst>
  <dgm:cxnLst>
    <dgm:cxn modelId="{421F351E-DBE5-4D97-A7FB-4CD41EF04058}" type="presOf" srcId="{C6131609-7693-4068-8811-BC0729743720}" destId="{4426B6D9-EF5B-4978-914B-C9DFA08745D1}" srcOrd="0" destOrd="0" presId="urn:microsoft.com/office/officeart/2005/8/layout/process4"/>
    <dgm:cxn modelId="{A9BD4528-563F-44CB-A1C5-2DC0FADC18CE}" srcId="{4A232F1E-0581-42F2-8313-85FB9D172F74}" destId="{C6131609-7693-4068-8811-BC0729743720}" srcOrd="0" destOrd="0" parTransId="{EBC5C3A3-C319-4155-B487-459A6B0A1202}" sibTransId="{4E52EFF0-1C87-43BD-A7D1-85D162C9539E}"/>
    <dgm:cxn modelId="{617C8039-0FA8-4A72-B5A2-6EDC771764EE}" type="presOf" srcId="{4A232F1E-0581-42F2-8313-85FB9D172F74}" destId="{6D7CCB2B-FBF2-4808-8CE6-18A81A67693E}" srcOrd="0" destOrd="0" presId="urn:microsoft.com/office/officeart/2005/8/layout/process4"/>
    <dgm:cxn modelId="{85C5B875-AAB0-42C4-B69D-C495BD8D6BB6}" type="presOf" srcId="{3BB4EAD0-CFDB-4995-9539-5E7639E40CCC}" destId="{6282DCB8-C63E-420E-889B-80AA03008DDD}" srcOrd="0" destOrd="0" presId="urn:microsoft.com/office/officeart/2005/8/layout/process4"/>
    <dgm:cxn modelId="{001539D0-A81A-4733-9A82-0AF933B6E397}" srcId="{4A232F1E-0581-42F2-8313-85FB9D172F74}" destId="{3BB4EAD0-CFDB-4995-9539-5E7639E40CCC}" srcOrd="1" destOrd="0" parTransId="{8814A171-5F10-46A9-8B03-BE94F1B2EB44}" sibTransId="{D911A568-83BB-4351-8713-D59A0CDFF0BF}"/>
    <dgm:cxn modelId="{D2ACC3C6-C279-4FDA-81C9-6DC0C18B0079}" type="presParOf" srcId="{6D7CCB2B-FBF2-4808-8CE6-18A81A67693E}" destId="{12B93B64-B434-48F1-BCCE-D837182EF556}" srcOrd="0" destOrd="0" presId="urn:microsoft.com/office/officeart/2005/8/layout/process4"/>
    <dgm:cxn modelId="{1F03B4D4-7149-4C05-B537-DB115E15EEA9}" type="presParOf" srcId="{12B93B64-B434-48F1-BCCE-D837182EF556}" destId="{6282DCB8-C63E-420E-889B-80AA03008DDD}" srcOrd="0" destOrd="0" presId="urn:microsoft.com/office/officeart/2005/8/layout/process4"/>
    <dgm:cxn modelId="{E6A9D928-9120-49B6-B964-5C9A82ACFD3A}" type="presParOf" srcId="{6D7CCB2B-FBF2-4808-8CE6-18A81A67693E}" destId="{7FC98740-5728-4C46-BEAD-45139DD5C766}" srcOrd="1" destOrd="0" presId="urn:microsoft.com/office/officeart/2005/8/layout/process4"/>
    <dgm:cxn modelId="{2784F956-5517-4EFD-9987-CA3E4EA4A7C8}" type="presParOf" srcId="{6D7CCB2B-FBF2-4808-8CE6-18A81A67693E}" destId="{E4E7F2BB-AD3D-4364-9F2A-4C6A306DA8BB}" srcOrd="2" destOrd="0" presId="urn:microsoft.com/office/officeart/2005/8/layout/process4"/>
    <dgm:cxn modelId="{EDD24AAA-489E-449A-85EB-82418E50155B}" type="presParOf" srcId="{E4E7F2BB-AD3D-4364-9F2A-4C6A306DA8BB}" destId="{4426B6D9-EF5B-4978-914B-C9DFA08745D1}"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C309AA5-3387-4464-BDED-3D98F2880DBE}" type="doc">
      <dgm:prSet loTypeId="urn:microsoft.com/office/officeart/2018/5/layout/IconLeafLabelList" loCatId="icon" qsTypeId="urn:microsoft.com/office/officeart/2005/8/quickstyle/simple1" qsCatId="simple" csTypeId="urn:microsoft.com/office/officeart/2018/5/colors/Iconchunking_neutralbg_accent6_2" csCatId="accent6" phldr="1"/>
      <dgm:spPr/>
      <dgm:t>
        <a:bodyPr/>
        <a:lstStyle/>
        <a:p>
          <a:endParaRPr lang="en-US"/>
        </a:p>
      </dgm:t>
    </dgm:pt>
    <dgm:pt modelId="{DDFD1E86-E49E-45F1-BD0A-E70C1421C556}">
      <dgm:prSet custT="1"/>
      <dgm:spPr/>
      <dgm:t>
        <a:bodyPr/>
        <a:lstStyle/>
        <a:p>
          <a:pPr>
            <a:lnSpc>
              <a:spcPct val="100000"/>
            </a:lnSpc>
            <a:defRPr cap="all"/>
          </a:pPr>
          <a:r>
            <a:rPr lang="en-IN" sz="1400" dirty="0">
              <a:latin typeface="Times New Roman" panose="02020603050405020304" pitchFamily="18" charset="0"/>
              <a:cs typeface="Times New Roman" panose="02020603050405020304" pitchFamily="18" charset="0"/>
            </a:rPr>
            <a:t>We have used Tableau Local for preparing all the worksheets and the story IS published to Tableau Public for presenting our Vehicle Recall Analysis Story.</a:t>
          </a:r>
          <a:endParaRPr lang="en-US" sz="1400" dirty="0">
            <a:latin typeface="Times New Roman" panose="02020603050405020304" pitchFamily="18" charset="0"/>
            <a:cs typeface="Times New Roman" panose="02020603050405020304" pitchFamily="18" charset="0"/>
          </a:endParaRPr>
        </a:p>
      </dgm:t>
    </dgm:pt>
    <dgm:pt modelId="{D8028FDE-6B33-408A-B2A6-F2EA669E5B0A}" type="parTrans" cxnId="{6A0F7AE7-0FAD-4E0D-B6B5-F73EFD39717A}">
      <dgm:prSet/>
      <dgm:spPr/>
      <dgm:t>
        <a:bodyPr/>
        <a:lstStyle/>
        <a:p>
          <a:endParaRPr lang="en-US"/>
        </a:p>
      </dgm:t>
    </dgm:pt>
    <dgm:pt modelId="{FBD27044-FC32-4BA4-B09D-165A4C2E8BCF}" type="sibTrans" cxnId="{6A0F7AE7-0FAD-4E0D-B6B5-F73EFD39717A}">
      <dgm:prSet/>
      <dgm:spPr/>
      <dgm:t>
        <a:bodyPr/>
        <a:lstStyle/>
        <a:p>
          <a:endParaRPr lang="en-US"/>
        </a:p>
      </dgm:t>
    </dgm:pt>
    <dgm:pt modelId="{28EB0644-0341-43FF-A301-B2A652F7BA81}">
      <dgm:prSet/>
      <dgm:spPr/>
      <dgm:t>
        <a:bodyPr/>
        <a:lstStyle/>
        <a:p>
          <a:pPr>
            <a:lnSpc>
              <a:spcPct val="100000"/>
            </a:lnSpc>
            <a:defRPr cap="all"/>
          </a:pPr>
          <a:r>
            <a:rPr lang="en-IN" b="1" u="sng"/>
            <a:t>TABLEAU STORY LINK:</a:t>
          </a:r>
          <a:endParaRPr lang="en-US"/>
        </a:p>
      </dgm:t>
    </dgm:pt>
    <dgm:pt modelId="{2EB725FF-3433-4A0B-9FAE-BF588DADC0E5}" type="parTrans" cxnId="{11A7EF07-C212-4910-A49E-B31879C4B3B8}">
      <dgm:prSet/>
      <dgm:spPr/>
      <dgm:t>
        <a:bodyPr/>
        <a:lstStyle/>
        <a:p>
          <a:endParaRPr lang="en-US"/>
        </a:p>
      </dgm:t>
    </dgm:pt>
    <dgm:pt modelId="{2C95989B-6842-40CD-B0FE-5FABEEAE5762}" type="sibTrans" cxnId="{11A7EF07-C212-4910-A49E-B31879C4B3B8}">
      <dgm:prSet/>
      <dgm:spPr/>
      <dgm:t>
        <a:bodyPr/>
        <a:lstStyle/>
        <a:p>
          <a:endParaRPr lang="en-US"/>
        </a:p>
      </dgm:t>
    </dgm:pt>
    <dgm:pt modelId="{096DA7CE-9988-4709-A4BF-5C0907111CDE}">
      <dgm:prSet custT="1"/>
      <dgm:spPr/>
      <dgm:t>
        <a:bodyPr/>
        <a:lstStyle/>
        <a:p>
          <a:pPr>
            <a:lnSpc>
              <a:spcPct val="100000"/>
            </a:lnSpc>
            <a:defRPr cap="all"/>
          </a:pPr>
          <a:r>
            <a:rPr lang="en-IN" sz="1600" dirty="0">
              <a:latin typeface="Times New Roman" panose="02020603050405020304" pitchFamily="18" charset="0"/>
              <a:cs typeface="Times New Roman" panose="02020603050405020304" pitchFamily="18" charset="0"/>
              <a:hlinkClick xmlns:r="http://schemas.openxmlformats.org/officeDocument/2006/relationships" r:id="rId1"/>
            </a:rPr>
            <a:t>https://public.tableau.com/app/profile/rajasekhar3560/viz/VEHICLERECALLANALYSIS/VehicleRecallAnalysis?publish=yes</a:t>
          </a:r>
          <a:endParaRPr lang="en-US" sz="1600" dirty="0">
            <a:latin typeface="Times New Roman" panose="02020603050405020304" pitchFamily="18" charset="0"/>
            <a:cs typeface="Times New Roman" panose="02020603050405020304" pitchFamily="18" charset="0"/>
          </a:endParaRPr>
        </a:p>
      </dgm:t>
    </dgm:pt>
    <dgm:pt modelId="{BE19B34E-A736-4F2D-911D-F74E7D8A31B4}" type="parTrans" cxnId="{6C76C1F1-0A57-4496-A412-0DC858E21D02}">
      <dgm:prSet/>
      <dgm:spPr/>
      <dgm:t>
        <a:bodyPr/>
        <a:lstStyle/>
        <a:p>
          <a:endParaRPr lang="en-US"/>
        </a:p>
      </dgm:t>
    </dgm:pt>
    <dgm:pt modelId="{86497B44-20AB-44F6-8112-917F18F72E16}" type="sibTrans" cxnId="{6C76C1F1-0A57-4496-A412-0DC858E21D02}">
      <dgm:prSet/>
      <dgm:spPr/>
      <dgm:t>
        <a:bodyPr/>
        <a:lstStyle/>
        <a:p>
          <a:endParaRPr lang="en-US"/>
        </a:p>
      </dgm:t>
    </dgm:pt>
    <dgm:pt modelId="{715BC5D1-3E41-4E06-A448-B19FC608D513}" type="pres">
      <dgm:prSet presAssocID="{9C309AA5-3387-4464-BDED-3D98F2880DBE}" presName="root" presStyleCnt="0">
        <dgm:presLayoutVars>
          <dgm:dir/>
          <dgm:resizeHandles val="exact"/>
        </dgm:presLayoutVars>
      </dgm:prSet>
      <dgm:spPr/>
    </dgm:pt>
    <dgm:pt modelId="{7576FA6B-F715-4092-9681-52A34A3B6236}" type="pres">
      <dgm:prSet presAssocID="{DDFD1E86-E49E-45F1-BD0A-E70C1421C556}" presName="compNode" presStyleCnt="0"/>
      <dgm:spPr/>
    </dgm:pt>
    <dgm:pt modelId="{EE5CC8A7-1F7E-43C3-89D7-A7AD5D753ED2}" type="pres">
      <dgm:prSet presAssocID="{DDFD1E86-E49E-45F1-BD0A-E70C1421C556}" presName="iconBgRect" presStyleLbl="bgShp" presStyleIdx="0" presStyleCnt="3"/>
      <dgm:spPr>
        <a:prstGeom prst="round2DiagRect">
          <a:avLst>
            <a:gd name="adj1" fmla="val 29727"/>
            <a:gd name="adj2" fmla="val 0"/>
          </a:avLst>
        </a:prstGeom>
      </dgm:spPr>
    </dgm:pt>
    <dgm:pt modelId="{69B385E2-59BE-4132-99C9-058881160CD4}" type="pres">
      <dgm:prSet presAssocID="{DDFD1E86-E49E-45F1-BD0A-E70C1421C556}" presName="iconRect" presStyleLbl="node1" presStyleIdx="0"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Quotes"/>
        </a:ext>
      </dgm:extLst>
    </dgm:pt>
    <dgm:pt modelId="{9E600359-387C-4FC7-804F-E4CED032D27D}" type="pres">
      <dgm:prSet presAssocID="{DDFD1E86-E49E-45F1-BD0A-E70C1421C556}" presName="spaceRect" presStyleCnt="0"/>
      <dgm:spPr/>
    </dgm:pt>
    <dgm:pt modelId="{BC967BE2-BDB3-4A63-A6BE-592174C63930}" type="pres">
      <dgm:prSet presAssocID="{DDFD1E86-E49E-45F1-BD0A-E70C1421C556}" presName="textRect" presStyleLbl="revTx" presStyleIdx="0" presStyleCnt="3">
        <dgm:presLayoutVars>
          <dgm:chMax val="1"/>
          <dgm:chPref val="1"/>
        </dgm:presLayoutVars>
      </dgm:prSet>
      <dgm:spPr/>
    </dgm:pt>
    <dgm:pt modelId="{11A5D472-24C5-4E22-87D7-DEA5E9D0F513}" type="pres">
      <dgm:prSet presAssocID="{FBD27044-FC32-4BA4-B09D-165A4C2E8BCF}" presName="sibTrans" presStyleCnt="0"/>
      <dgm:spPr/>
    </dgm:pt>
    <dgm:pt modelId="{8DF586EA-ADB9-4616-ACF3-BD3AF5961275}" type="pres">
      <dgm:prSet presAssocID="{28EB0644-0341-43FF-A301-B2A652F7BA81}" presName="compNode" presStyleCnt="0"/>
      <dgm:spPr/>
    </dgm:pt>
    <dgm:pt modelId="{34C5337A-0B9C-472C-AF16-D19EF3B332CA}" type="pres">
      <dgm:prSet presAssocID="{28EB0644-0341-43FF-A301-B2A652F7BA81}" presName="iconBgRect" presStyleLbl="bgShp" presStyleIdx="1" presStyleCnt="3"/>
      <dgm:spPr>
        <a:prstGeom prst="round2DiagRect">
          <a:avLst>
            <a:gd name="adj1" fmla="val 29727"/>
            <a:gd name="adj2" fmla="val 0"/>
          </a:avLst>
        </a:prstGeom>
      </dgm:spPr>
    </dgm:pt>
    <dgm:pt modelId="{AEA6B348-02C7-40C3-AC00-1F5B9B0B8BB0}" type="pres">
      <dgm:prSet presAssocID="{28EB0644-0341-43FF-A301-B2A652F7BA81}" presName="iconRect" presStyleLbl="node1" presStyleIdx="1"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Link"/>
        </a:ext>
      </dgm:extLst>
    </dgm:pt>
    <dgm:pt modelId="{6919B59A-F4A8-421B-876E-A5E07448BAFF}" type="pres">
      <dgm:prSet presAssocID="{28EB0644-0341-43FF-A301-B2A652F7BA81}" presName="spaceRect" presStyleCnt="0"/>
      <dgm:spPr/>
    </dgm:pt>
    <dgm:pt modelId="{20C50D69-BC2A-4C46-9B94-B9A7F8D251ED}" type="pres">
      <dgm:prSet presAssocID="{28EB0644-0341-43FF-A301-B2A652F7BA81}" presName="textRect" presStyleLbl="revTx" presStyleIdx="1" presStyleCnt="3">
        <dgm:presLayoutVars>
          <dgm:chMax val="1"/>
          <dgm:chPref val="1"/>
        </dgm:presLayoutVars>
      </dgm:prSet>
      <dgm:spPr/>
    </dgm:pt>
    <dgm:pt modelId="{CEE81D11-8C73-4557-84B9-3A82D7A34150}" type="pres">
      <dgm:prSet presAssocID="{2C95989B-6842-40CD-B0FE-5FABEEAE5762}" presName="sibTrans" presStyleCnt="0"/>
      <dgm:spPr/>
    </dgm:pt>
    <dgm:pt modelId="{F990BDBF-3D58-4F5E-90A4-CE02A3E8EBF6}" type="pres">
      <dgm:prSet presAssocID="{096DA7CE-9988-4709-A4BF-5C0907111CDE}" presName="compNode" presStyleCnt="0"/>
      <dgm:spPr/>
    </dgm:pt>
    <dgm:pt modelId="{985BE48B-5F1E-4760-8B8E-DCE6665709EE}" type="pres">
      <dgm:prSet presAssocID="{096DA7CE-9988-4709-A4BF-5C0907111CDE}" presName="iconBgRect" presStyleLbl="bgShp" presStyleIdx="2" presStyleCnt="3"/>
      <dgm:spPr>
        <a:prstGeom prst="round2DiagRect">
          <a:avLst>
            <a:gd name="adj1" fmla="val 29727"/>
            <a:gd name="adj2" fmla="val 0"/>
          </a:avLst>
        </a:prstGeom>
      </dgm:spPr>
    </dgm:pt>
    <dgm:pt modelId="{BB1D1E83-3B05-415E-8CF2-7918D343F136}" type="pres">
      <dgm:prSet presAssocID="{096DA7CE-9988-4709-A4BF-5C0907111CDE}" presName="iconRect" presStyleLbl="node1" presStyleIdx="2" presStyleCnt="3"/>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Earth Globe Americas"/>
        </a:ext>
      </dgm:extLst>
    </dgm:pt>
    <dgm:pt modelId="{F6F5FA2C-41BE-4113-8136-C1C360A3C5D0}" type="pres">
      <dgm:prSet presAssocID="{096DA7CE-9988-4709-A4BF-5C0907111CDE}" presName="spaceRect" presStyleCnt="0"/>
      <dgm:spPr/>
    </dgm:pt>
    <dgm:pt modelId="{FABD8B1E-24B0-4E92-BAD3-FC73B8D90C3E}" type="pres">
      <dgm:prSet presAssocID="{096DA7CE-9988-4709-A4BF-5C0907111CDE}" presName="textRect" presStyleLbl="revTx" presStyleIdx="2" presStyleCnt="3">
        <dgm:presLayoutVars>
          <dgm:chMax val="1"/>
          <dgm:chPref val="1"/>
        </dgm:presLayoutVars>
      </dgm:prSet>
      <dgm:spPr/>
    </dgm:pt>
  </dgm:ptLst>
  <dgm:cxnLst>
    <dgm:cxn modelId="{11A7EF07-C212-4910-A49E-B31879C4B3B8}" srcId="{9C309AA5-3387-4464-BDED-3D98F2880DBE}" destId="{28EB0644-0341-43FF-A301-B2A652F7BA81}" srcOrd="1" destOrd="0" parTransId="{2EB725FF-3433-4A0B-9FAE-BF588DADC0E5}" sibTransId="{2C95989B-6842-40CD-B0FE-5FABEEAE5762}"/>
    <dgm:cxn modelId="{61F3615D-33B9-4C46-AADE-CB9C6DE3B51F}" type="presOf" srcId="{096DA7CE-9988-4709-A4BF-5C0907111CDE}" destId="{FABD8B1E-24B0-4E92-BAD3-FC73B8D90C3E}" srcOrd="0" destOrd="0" presId="urn:microsoft.com/office/officeart/2018/5/layout/IconLeafLabelList"/>
    <dgm:cxn modelId="{FEBF5057-8B07-4F3F-9873-742235AFDEB3}" type="presOf" srcId="{9C309AA5-3387-4464-BDED-3D98F2880DBE}" destId="{715BC5D1-3E41-4E06-A448-B19FC608D513}" srcOrd="0" destOrd="0" presId="urn:microsoft.com/office/officeart/2018/5/layout/IconLeafLabelList"/>
    <dgm:cxn modelId="{A5A9F9A1-62CD-4F9F-89CE-BE889D72DF9D}" type="presOf" srcId="{DDFD1E86-E49E-45F1-BD0A-E70C1421C556}" destId="{BC967BE2-BDB3-4A63-A6BE-592174C63930}" srcOrd="0" destOrd="0" presId="urn:microsoft.com/office/officeart/2018/5/layout/IconLeafLabelList"/>
    <dgm:cxn modelId="{F930CDD0-560C-45E2-8E97-0156099B7D27}" type="presOf" srcId="{28EB0644-0341-43FF-A301-B2A652F7BA81}" destId="{20C50D69-BC2A-4C46-9B94-B9A7F8D251ED}" srcOrd="0" destOrd="0" presId="urn:microsoft.com/office/officeart/2018/5/layout/IconLeafLabelList"/>
    <dgm:cxn modelId="{6A0F7AE7-0FAD-4E0D-B6B5-F73EFD39717A}" srcId="{9C309AA5-3387-4464-BDED-3D98F2880DBE}" destId="{DDFD1E86-E49E-45F1-BD0A-E70C1421C556}" srcOrd="0" destOrd="0" parTransId="{D8028FDE-6B33-408A-B2A6-F2EA669E5B0A}" sibTransId="{FBD27044-FC32-4BA4-B09D-165A4C2E8BCF}"/>
    <dgm:cxn modelId="{6C76C1F1-0A57-4496-A412-0DC858E21D02}" srcId="{9C309AA5-3387-4464-BDED-3D98F2880DBE}" destId="{096DA7CE-9988-4709-A4BF-5C0907111CDE}" srcOrd="2" destOrd="0" parTransId="{BE19B34E-A736-4F2D-911D-F74E7D8A31B4}" sibTransId="{86497B44-20AB-44F6-8112-917F18F72E16}"/>
    <dgm:cxn modelId="{CC4E09CB-93BB-4A43-8527-950B4A027B9E}" type="presParOf" srcId="{715BC5D1-3E41-4E06-A448-B19FC608D513}" destId="{7576FA6B-F715-4092-9681-52A34A3B6236}" srcOrd="0" destOrd="0" presId="urn:microsoft.com/office/officeart/2018/5/layout/IconLeafLabelList"/>
    <dgm:cxn modelId="{D2EC2984-13BC-4636-B0C8-E94133F21F64}" type="presParOf" srcId="{7576FA6B-F715-4092-9681-52A34A3B6236}" destId="{EE5CC8A7-1F7E-43C3-89D7-A7AD5D753ED2}" srcOrd="0" destOrd="0" presId="urn:microsoft.com/office/officeart/2018/5/layout/IconLeafLabelList"/>
    <dgm:cxn modelId="{6A731C08-A4C4-4026-8973-602B847354B3}" type="presParOf" srcId="{7576FA6B-F715-4092-9681-52A34A3B6236}" destId="{69B385E2-59BE-4132-99C9-058881160CD4}" srcOrd="1" destOrd="0" presId="urn:microsoft.com/office/officeart/2018/5/layout/IconLeafLabelList"/>
    <dgm:cxn modelId="{B787DF98-A3F9-4E73-A347-6B5331A5F675}" type="presParOf" srcId="{7576FA6B-F715-4092-9681-52A34A3B6236}" destId="{9E600359-387C-4FC7-804F-E4CED032D27D}" srcOrd="2" destOrd="0" presId="urn:microsoft.com/office/officeart/2018/5/layout/IconLeafLabelList"/>
    <dgm:cxn modelId="{C1ECCE58-AB69-451A-9A7A-27F4C5AAFAFC}" type="presParOf" srcId="{7576FA6B-F715-4092-9681-52A34A3B6236}" destId="{BC967BE2-BDB3-4A63-A6BE-592174C63930}" srcOrd="3" destOrd="0" presId="urn:microsoft.com/office/officeart/2018/5/layout/IconLeafLabelList"/>
    <dgm:cxn modelId="{4D1C541F-2A83-4092-A685-BFE4293BCA4C}" type="presParOf" srcId="{715BC5D1-3E41-4E06-A448-B19FC608D513}" destId="{11A5D472-24C5-4E22-87D7-DEA5E9D0F513}" srcOrd="1" destOrd="0" presId="urn:microsoft.com/office/officeart/2018/5/layout/IconLeafLabelList"/>
    <dgm:cxn modelId="{F5331DE3-4004-4EBE-9CAC-4D5FF760B5FB}" type="presParOf" srcId="{715BC5D1-3E41-4E06-A448-B19FC608D513}" destId="{8DF586EA-ADB9-4616-ACF3-BD3AF5961275}" srcOrd="2" destOrd="0" presId="urn:microsoft.com/office/officeart/2018/5/layout/IconLeafLabelList"/>
    <dgm:cxn modelId="{3B95EEDD-26D1-44A0-BAC5-387469ECC1EF}" type="presParOf" srcId="{8DF586EA-ADB9-4616-ACF3-BD3AF5961275}" destId="{34C5337A-0B9C-472C-AF16-D19EF3B332CA}" srcOrd="0" destOrd="0" presId="urn:microsoft.com/office/officeart/2018/5/layout/IconLeafLabelList"/>
    <dgm:cxn modelId="{D70D3325-B5CD-4514-99DB-F13BDE571360}" type="presParOf" srcId="{8DF586EA-ADB9-4616-ACF3-BD3AF5961275}" destId="{AEA6B348-02C7-40C3-AC00-1F5B9B0B8BB0}" srcOrd="1" destOrd="0" presId="urn:microsoft.com/office/officeart/2018/5/layout/IconLeafLabelList"/>
    <dgm:cxn modelId="{657FC349-2494-47CF-9622-51BE267DEFC1}" type="presParOf" srcId="{8DF586EA-ADB9-4616-ACF3-BD3AF5961275}" destId="{6919B59A-F4A8-421B-876E-A5E07448BAFF}" srcOrd="2" destOrd="0" presId="urn:microsoft.com/office/officeart/2018/5/layout/IconLeafLabelList"/>
    <dgm:cxn modelId="{5F29D28A-86E1-49B9-8A4A-2C7536B8B0CF}" type="presParOf" srcId="{8DF586EA-ADB9-4616-ACF3-BD3AF5961275}" destId="{20C50D69-BC2A-4C46-9B94-B9A7F8D251ED}" srcOrd="3" destOrd="0" presId="urn:microsoft.com/office/officeart/2018/5/layout/IconLeafLabelList"/>
    <dgm:cxn modelId="{4B0E4584-A71C-4A50-B913-15CE0FF65DA6}" type="presParOf" srcId="{715BC5D1-3E41-4E06-A448-B19FC608D513}" destId="{CEE81D11-8C73-4557-84B9-3A82D7A34150}" srcOrd="3" destOrd="0" presId="urn:microsoft.com/office/officeart/2018/5/layout/IconLeafLabelList"/>
    <dgm:cxn modelId="{268702EB-24B7-4454-9250-394F113C5ECD}" type="presParOf" srcId="{715BC5D1-3E41-4E06-A448-B19FC608D513}" destId="{F990BDBF-3D58-4F5E-90A4-CE02A3E8EBF6}" srcOrd="4" destOrd="0" presId="urn:microsoft.com/office/officeart/2018/5/layout/IconLeafLabelList"/>
    <dgm:cxn modelId="{23029587-E1BB-478D-B948-3E1F1B54B74D}" type="presParOf" srcId="{F990BDBF-3D58-4F5E-90A4-CE02A3E8EBF6}" destId="{985BE48B-5F1E-4760-8B8E-DCE6665709EE}" srcOrd="0" destOrd="0" presId="urn:microsoft.com/office/officeart/2018/5/layout/IconLeafLabelList"/>
    <dgm:cxn modelId="{175C1BE0-1996-480B-8B14-826E64FA5A57}" type="presParOf" srcId="{F990BDBF-3D58-4F5E-90A4-CE02A3E8EBF6}" destId="{BB1D1E83-3B05-415E-8CF2-7918D343F136}" srcOrd="1" destOrd="0" presId="urn:microsoft.com/office/officeart/2018/5/layout/IconLeafLabelList"/>
    <dgm:cxn modelId="{62C1A841-93A6-4771-86DB-23E902A7760E}" type="presParOf" srcId="{F990BDBF-3D58-4F5E-90A4-CE02A3E8EBF6}" destId="{F6F5FA2C-41BE-4113-8136-C1C360A3C5D0}" srcOrd="2" destOrd="0" presId="urn:microsoft.com/office/officeart/2018/5/layout/IconLeafLabelList"/>
    <dgm:cxn modelId="{CA144DB7-7607-4832-AF0B-E2CCCE17872A}" type="presParOf" srcId="{F990BDBF-3D58-4F5E-90A4-CE02A3E8EBF6}" destId="{FABD8B1E-24B0-4E92-BAD3-FC73B8D90C3E}"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F82F660-9E09-4EBA-9E0C-66637DA71C83}"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EA873E8E-136A-43C3-88C6-F183053D755A}">
      <dgm:prSet/>
      <dgm:spPr/>
      <dgm:t>
        <a:bodyPr/>
        <a:lstStyle/>
        <a:p>
          <a:r>
            <a:rPr lang="en-US" b="1"/>
            <a:t>Identification of affected vehicles: </a:t>
          </a:r>
          <a:r>
            <a:rPr lang="en-US"/>
            <a:t>One of the biggest challenges in vehicle recalls is identifying all affected vehicles. In some cases, manufacturers may not have complete records of all vehicles sold, making it difficult to contact all owners.</a:t>
          </a:r>
        </a:p>
      </dgm:t>
    </dgm:pt>
    <dgm:pt modelId="{E8C5A492-E4CE-45AB-B773-0AFAF50D8F16}" type="parTrans" cxnId="{779E37F7-97F4-4D85-A495-A6A17352D301}">
      <dgm:prSet/>
      <dgm:spPr/>
      <dgm:t>
        <a:bodyPr/>
        <a:lstStyle/>
        <a:p>
          <a:endParaRPr lang="en-US"/>
        </a:p>
      </dgm:t>
    </dgm:pt>
    <dgm:pt modelId="{A93B5A92-73CB-4F3D-BCBB-47D40D8DE547}" type="sibTrans" cxnId="{779E37F7-97F4-4D85-A495-A6A17352D301}">
      <dgm:prSet/>
      <dgm:spPr/>
      <dgm:t>
        <a:bodyPr/>
        <a:lstStyle/>
        <a:p>
          <a:endParaRPr lang="en-US"/>
        </a:p>
      </dgm:t>
    </dgm:pt>
    <dgm:pt modelId="{331BA6D4-3DE2-4E1C-A4C5-5F628D8A9EC7}">
      <dgm:prSet/>
      <dgm:spPr/>
      <dgm:t>
        <a:bodyPr/>
        <a:lstStyle/>
        <a:p>
          <a:r>
            <a:rPr lang="en-US" b="1"/>
            <a:t>Notifying owners: </a:t>
          </a:r>
          <a:r>
            <a:rPr lang="en-US"/>
            <a:t>Once affected vehicles are identified, manufacturers must notify owners of the recall. This can be difficult if the owner has moved, or the contact information is outdated. </a:t>
          </a:r>
        </a:p>
      </dgm:t>
    </dgm:pt>
    <dgm:pt modelId="{436927EF-D7D1-45D3-AED8-D0B18A4C2649}" type="parTrans" cxnId="{DB5FC334-8A8C-4995-85C2-D807D18BC7FA}">
      <dgm:prSet/>
      <dgm:spPr/>
      <dgm:t>
        <a:bodyPr/>
        <a:lstStyle/>
        <a:p>
          <a:endParaRPr lang="en-US"/>
        </a:p>
      </dgm:t>
    </dgm:pt>
    <dgm:pt modelId="{F2025C07-2B97-4B90-8456-699569016F00}" type="sibTrans" cxnId="{DB5FC334-8A8C-4995-85C2-D807D18BC7FA}">
      <dgm:prSet/>
      <dgm:spPr/>
      <dgm:t>
        <a:bodyPr/>
        <a:lstStyle/>
        <a:p>
          <a:endParaRPr lang="en-US"/>
        </a:p>
      </dgm:t>
    </dgm:pt>
    <dgm:pt modelId="{96224C1F-F7F1-4D71-9F66-9836ECEA9589}">
      <dgm:prSet/>
      <dgm:spPr/>
      <dgm:t>
        <a:bodyPr/>
        <a:lstStyle/>
        <a:p>
          <a:r>
            <a:rPr lang="en-US" b="1"/>
            <a:t>Repair logistics: </a:t>
          </a:r>
          <a:r>
            <a:rPr lang="en-US"/>
            <a:t>Depending on the scope of the recall, repair or replacement of affected parts may pose logistical challenges. Dealers may need to order parts, take appointments, and manage large numbers of customers.</a:t>
          </a:r>
        </a:p>
      </dgm:t>
    </dgm:pt>
    <dgm:pt modelId="{5866A857-7832-47FD-9B77-826BA740ECB3}" type="parTrans" cxnId="{4BCF7C09-375A-4C2D-8220-AD1C5417195A}">
      <dgm:prSet/>
      <dgm:spPr/>
      <dgm:t>
        <a:bodyPr/>
        <a:lstStyle/>
        <a:p>
          <a:endParaRPr lang="en-US"/>
        </a:p>
      </dgm:t>
    </dgm:pt>
    <dgm:pt modelId="{43A78E72-F682-4914-BA54-13BECFE38557}" type="sibTrans" cxnId="{4BCF7C09-375A-4C2D-8220-AD1C5417195A}">
      <dgm:prSet/>
      <dgm:spPr/>
      <dgm:t>
        <a:bodyPr/>
        <a:lstStyle/>
        <a:p>
          <a:endParaRPr lang="en-US"/>
        </a:p>
      </dgm:t>
    </dgm:pt>
    <dgm:pt modelId="{D9B29297-89DD-4A8F-800D-2D1BE51428FB}">
      <dgm:prSet/>
      <dgm:spPr/>
      <dgm:t>
        <a:bodyPr/>
        <a:lstStyle/>
        <a:p>
          <a:r>
            <a:rPr lang="en-US" b="1"/>
            <a:t>Cost: </a:t>
          </a:r>
          <a:r>
            <a:rPr lang="en-US"/>
            <a:t>Car recalls can be expensive for manufacturers. In addition to the cost of repairing or replacing parts, manufacturers may also cover communication, logistics, and legal fees. </a:t>
          </a:r>
        </a:p>
      </dgm:t>
    </dgm:pt>
    <dgm:pt modelId="{FD804653-DEAE-42E8-8ED0-891553D599CD}" type="parTrans" cxnId="{0C86AE92-F92C-4C90-B960-896BB8C0CD48}">
      <dgm:prSet/>
      <dgm:spPr/>
      <dgm:t>
        <a:bodyPr/>
        <a:lstStyle/>
        <a:p>
          <a:endParaRPr lang="en-US"/>
        </a:p>
      </dgm:t>
    </dgm:pt>
    <dgm:pt modelId="{26CBD746-1DBD-47E8-9125-A418CBE2C05B}" type="sibTrans" cxnId="{0C86AE92-F92C-4C90-B960-896BB8C0CD48}">
      <dgm:prSet/>
      <dgm:spPr/>
      <dgm:t>
        <a:bodyPr/>
        <a:lstStyle/>
        <a:p>
          <a:endParaRPr lang="en-US"/>
        </a:p>
      </dgm:t>
    </dgm:pt>
    <dgm:pt modelId="{EDA51629-2403-4060-8858-196A76A90125}" type="pres">
      <dgm:prSet presAssocID="{DF82F660-9E09-4EBA-9E0C-66637DA71C83}" presName="linear" presStyleCnt="0">
        <dgm:presLayoutVars>
          <dgm:animLvl val="lvl"/>
          <dgm:resizeHandles val="exact"/>
        </dgm:presLayoutVars>
      </dgm:prSet>
      <dgm:spPr/>
    </dgm:pt>
    <dgm:pt modelId="{53FE42CE-9190-4D02-BEC9-F4BDEFE5B230}" type="pres">
      <dgm:prSet presAssocID="{EA873E8E-136A-43C3-88C6-F183053D755A}" presName="parentText" presStyleLbl="node1" presStyleIdx="0" presStyleCnt="4">
        <dgm:presLayoutVars>
          <dgm:chMax val="0"/>
          <dgm:bulletEnabled val="1"/>
        </dgm:presLayoutVars>
      </dgm:prSet>
      <dgm:spPr/>
    </dgm:pt>
    <dgm:pt modelId="{1460D65E-FB9D-41B0-A2CD-D9861A0DAC37}" type="pres">
      <dgm:prSet presAssocID="{A93B5A92-73CB-4F3D-BCBB-47D40D8DE547}" presName="spacer" presStyleCnt="0"/>
      <dgm:spPr/>
    </dgm:pt>
    <dgm:pt modelId="{86E5680A-94F3-4CE5-9C0F-0090C8677ADD}" type="pres">
      <dgm:prSet presAssocID="{331BA6D4-3DE2-4E1C-A4C5-5F628D8A9EC7}" presName="parentText" presStyleLbl="node1" presStyleIdx="1" presStyleCnt="4">
        <dgm:presLayoutVars>
          <dgm:chMax val="0"/>
          <dgm:bulletEnabled val="1"/>
        </dgm:presLayoutVars>
      </dgm:prSet>
      <dgm:spPr/>
    </dgm:pt>
    <dgm:pt modelId="{E992CCF2-B527-465A-AE05-052F1E768B78}" type="pres">
      <dgm:prSet presAssocID="{F2025C07-2B97-4B90-8456-699569016F00}" presName="spacer" presStyleCnt="0"/>
      <dgm:spPr/>
    </dgm:pt>
    <dgm:pt modelId="{278DE33D-33AF-4531-9A22-79AE954130B2}" type="pres">
      <dgm:prSet presAssocID="{96224C1F-F7F1-4D71-9F66-9836ECEA9589}" presName="parentText" presStyleLbl="node1" presStyleIdx="2" presStyleCnt="4">
        <dgm:presLayoutVars>
          <dgm:chMax val="0"/>
          <dgm:bulletEnabled val="1"/>
        </dgm:presLayoutVars>
      </dgm:prSet>
      <dgm:spPr/>
    </dgm:pt>
    <dgm:pt modelId="{37C62F68-F8A4-4242-8C93-308DD47403A5}" type="pres">
      <dgm:prSet presAssocID="{43A78E72-F682-4914-BA54-13BECFE38557}" presName="spacer" presStyleCnt="0"/>
      <dgm:spPr/>
    </dgm:pt>
    <dgm:pt modelId="{0ABCAE57-26FC-4AD3-952F-EDD3BA8D2BEC}" type="pres">
      <dgm:prSet presAssocID="{D9B29297-89DD-4A8F-800D-2D1BE51428FB}" presName="parentText" presStyleLbl="node1" presStyleIdx="3" presStyleCnt="4">
        <dgm:presLayoutVars>
          <dgm:chMax val="0"/>
          <dgm:bulletEnabled val="1"/>
        </dgm:presLayoutVars>
      </dgm:prSet>
      <dgm:spPr/>
    </dgm:pt>
  </dgm:ptLst>
  <dgm:cxnLst>
    <dgm:cxn modelId="{4BCF7C09-375A-4C2D-8220-AD1C5417195A}" srcId="{DF82F660-9E09-4EBA-9E0C-66637DA71C83}" destId="{96224C1F-F7F1-4D71-9F66-9836ECEA9589}" srcOrd="2" destOrd="0" parTransId="{5866A857-7832-47FD-9B77-826BA740ECB3}" sibTransId="{43A78E72-F682-4914-BA54-13BECFE38557}"/>
    <dgm:cxn modelId="{3802070E-AAE8-493C-B404-C0AA3AB9DDD8}" type="presOf" srcId="{D9B29297-89DD-4A8F-800D-2D1BE51428FB}" destId="{0ABCAE57-26FC-4AD3-952F-EDD3BA8D2BEC}" srcOrd="0" destOrd="0" presId="urn:microsoft.com/office/officeart/2005/8/layout/vList2"/>
    <dgm:cxn modelId="{108B5233-69E5-4D13-B5B3-E84C30A818D8}" type="presOf" srcId="{96224C1F-F7F1-4D71-9F66-9836ECEA9589}" destId="{278DE33D-33AF-4531-9A22-79AE954130B2}" srcOrd="0" destOrd="0" presId="urn:microsoft.com/office/officeart/2005/8/layout/vList2"/>
    <dgm:cxn modelId="{DB5FC334-8A8C-4995-85C2-D807D18BC7FA}" srcId="{DF82F660-9E09-4EBA-9E0C-66637DA71C83}" destId="{331BA6D4-3DE2-4E1C-A4C5-5F628D8A9EC7}" srcOrd="1" destOrd="0" parTransId="{436927EF-D7D1-45D3-AED8-D0B18A4C2649}" sibTransId="{F2025C07-2B97-4B90-8456-699569016F00}"/>
    <dgm:cxn modelId="{463FE37A-FA41-43D7-890B-04BF1C0F97B4}" type="presOf" srcId="{EA873E8E-136A-43C3-88C6-F183053D755A}" destId="{53FE42CE-9190-4D02-BEC9-F4BDEFE5B230}" srcOrd="0" destOrd="0" presId="urn:microsoft.com/office/officeart/2005/8/layout/vList2"/>
    <dgm:cxn modelId="{0C86AE92-F92C-4C90-B960-896BB8C0CD48}" srcId="{DF82F660-9E09-4EBA-9E0C-66637DA71C83}" destId="{D9B29297-89DD-4A8F-800D-2D1BE51428FB}" srcOrd="3" destOrd="0" parTransId="{FD804653-DEAE-42E8-8ED0-891553D599CD}" sibTransId="{26CBD746-1DBD-47E8-9125-A418CBE2C05B}"/>
    <dgm:cxn modelId="{FCCB75A2-29DF-4BEE-AB70-90524D27E871}" type="presOf" srcId="{DF82F660-9E09-4EBA-9E0C-66637DA71C83}" destId="{EDA51629-2403-4060-8858-196A76A90125}" srcOrd="0" destOrd="0" presId="urn:microsoft.com/office/officeart/2005/8/layout/vList2"/>
    <dgm:cxn modelId="{7D4FC4EA-4692-4143-9441-43D4E13C89AF}" type="presOf" srcId="{331BA6D4-3DE2-4E1C-A4C5-5F628D8A9EC7}" destId="{86E5680A-94F3-4CE5-9C0F-0090C8677ADD}" srcOrd="0" destOrd="0" presId="urn:microsoft.com/office/officeart/2005/8/layout/vList2"/>
    <dgm:cxn modelId="{779E37F7-97F4-4D85-A495-A6A17352D301}" srcId="{DF82F660-9E09-4EBA-9E0C-66637DA71C83}" destId="{EA873E8E-136A-43C3-88C6-F183053D755A}" srcOrd="0" destOrd="0" parTransId="{E8C5A492-E4CE-45AB-B773-0AFAF50D8F16}" sibTransId="{A93B5A92-73CB-4F3D-BCBB-47D40D8DE547}"/>
    <dgm:cxn modelId="{24EA1E6C-80F3-4214-81F3-85CB798E0061}" type="presParOf" srcId="{EDA51629-2403-4060-8858-196A76A90125}" destId="{53FE42CE-9190-4D02-BEC9-F4BDEFE5B230}" srcOrd="0" destOrd="0" presId="urn:microsoft.com/office/officeart/2005/8/layout/vList2"/>
    <dgm:cxn modelId="{5AACAD13-4DEA-447F-B167-431BFA572805}" type="presParOf" srcId="{EDA51629-2403-4060-8858-196A76A90125}" destId="{1460D65E-FB9D-41B0-A2CD-D9861A0DAC37}" srcOrd="1" destOrd="0" presId="urn:microsoft.com/office/officeart/2005/8/layout/vList2"/>
    <dgm:cxn modelId="{5C7C7F4E-A64F-4A8A-9D5D-26798F72212E}" type="presParOf" srcId="{EDA51629-2403-4060-8858-196A76A90125}" destId="{86E5680A-94F3-4CE5-9C0F-0090C8677ADD}" srcOrd="2" destOrd="0" presId="urn:microsoft.com/office/officeart/2005/8/layout/vList2"/>
    <dgm:cxn modelId="{C08F9822-386C-4006-A75D-84C284C01465}" type="presParOf" srcId="{EDA51629-2403-4060-8858-196A76A90125}" destId="{E992CCF2-B527-465A-AE05-052F1E768B78}" srcOrd="3" destOrd="0" presId="urn:microsoft.com/office/officeart/2005/8/layout/vList2"/>
    <dgm:cxn modelId="{F8F7D297-ADDA-491E-B2FA-3A0FA52A46C6}" type="presParOf" srcId="{EDA51629-2403-4060-8858-196A76A90125}" destId="{278DE33D-33AF-4531-9A22-79AE954130B2}" srcOrd="4" destOrd="0" presId="urn:microsoft.com/office/officeart/2005/8/layout/vList2"/>
    <dgm:cxn modelId="{FAD69B7A-4CEB-4954-9D03-BB875BB1B626}" type="presParOf" srcId="{EDA51629-2403-4060-8858-196A76A90125}" destId="{37C62F68-F8A4-4242-8C93-308DD47403A5}" srcOrd="5" destOrd="0" presId="urn:microsoft.com/office/officeart/2005/8/layout/vList2"/>
    <dgm:cxn modelId="{A23B74DF-B04F-4867-B92F-AC10645C4058}" type="presParOf" srcId="{EDA51629-2403-4060-8858-196A76A90125}" destId="{0ABCAE57-26FC-4AD3-952F-EDD3BA8D2BEC}"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4493764-81F0-44A3-BBF5-F5A828C206B1}"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ADE1BEBD-C0FE-4DE5-9D43-CAEE1A82F7BE}">
      <dgm:prSet/>
      <dgm:spPr/>
      <dgm:t>
        <a:bodyPr/>
        <a:lstStyle/>
        <a:p>
          <a:r>
            <a:rPr lang="en-US" b="0" i="0" dirty="0"/>
            <a:t>The impact on a company's stock price depends on various factors, including the severity and scope of the recall, the company's response, and public perception.</a:t>
          </a:r>
        </a:p>
        <a:p>
          <a:pPr>
            <a:buFont typeface="Arial" panose="020B0604020202020204" pitchFamily="34" charset="0"/>
            <a:buChar char="•"/>
          </a:pPr>
          <a:endParaRPr lang="en-US" b="0" i="0" dirty="0"/>
        </a:p>
        <a:p>
          <a:pPr>
            <a:buFont typeface="Arial" panose="020B0604020202020204" pitchFamily="34" charset="0"/>
            <a:buChar char="•"/>
          </a:pPr>
          <a:r>
            <a:rPr lang="en-US" b="0" i="0" dirty="0"/>
            <a:t>Components like Air Bags and Power train are the major reasons for 75 percent of recalls which is of a major concern as these can lead to severe injuries and loss of life as well.</a:t>
          </a:r>
        </a:p>
        <a:p>
          <a:pPr>
            <a:buFont typeface="Arial" panose="020B0604020202020204" pitchFamily="34" charset="0"/>
            <a:buChar char="•"/>
          </a:pPr>
          <a:endParaRPr lang="en-US" b="0" i="0" dirty="0"/>
        </a:p>
        <a:p>
          <a:pPr>
            <a:buFont typeface="Arial" panose="020B0604020202020204" pitchFamily="34" charset="0"/>
            <a:buChar char="•"/>
          </a:pPr>
          <a:r>
            <a:rPr lang="en-US" b="0" i="0" dirty="0"/>
            <a:t>On average, recalls can result in a 3.3% decline in a company's stock price immediately after a recall is reported or published in articles.</a:t>
          </a:r>
        </a:p>
        <a:p>
          <a:pPr>
            <a:buFont typeface="Arial" panose="020B0604020202020204" pitchFamily="34" charset="0"/>
            <a:buChar char="•"/>
          </a:pPr>
          <a:endParaRPr lang="en-US" b="0" i="0" dirty="0"/>
        </a:p>
        <a:p>
          <a:pPr>
            <a:buFont typeface="Arial" panose="020B0604020202020204" pitchFamily="34" charset="0"/>
            <a:buChar char="•"/>
          </a:pPr>
          <a:r>
            <a:rPr lang="en-US" b="0" i="0" dirty="0"/>
            <a:t>General Motors' stock price declined by over 20% during a high-profile recall in 2016, while Toyota's stock price remained relatively stable and also tend to increase when compared to earlier during a recall in 2020.</a:t>
          </a:r>
        </a:p>
        <a:p>
          <a:pPr>
            <a:buFont typeface="Arial" panose="020B0604020202020204" pitchFamily="34" charset="0"/>
            <a:buChar char="•"/>
          </a:pPr>
          <a:endParaRPr lang="en-US" b="0" i="0" dirty="0"/>
        </a:p>
      </dgm:t>
    </dgm:pt>
    <dgm:pt modelId="{22306E80-D450-475B-8821-4A6711F31A3E}" type="parTrans" cxnId="{076ADFDE-77E8-4AF8-A6B8-A481193CFC73}">
      <dgm:prSet/>
      <dgm:spPr/>
      <dgm:t>
        <a:bodyPr/>
        <a:lstStyle/>
        <a:p>
          <a:endParaRPr lang="en-US"/>
        </a:p>
      </dgm:t>
    </dgm:pt>
    <dgm:pt modelId="{268A2760-9A9B-4CD7-A6A9-A97E5A98078C}" type="sibTrans" cxnId="{076ADFDE-77E8-4AF8-A6B8-A481193CFC73}">
      <dgm:prSet/>
      <dgm:spPr/>
      <dgm:t>
        <a:bodyPr/>
        <a:lstStyle/>
        <a:p>
          <a:endParaRPr lang="en-US"/>
        </a:p>
      </dgm:t>
    </dgm:pt>
    <dgm:pt modelId="{0FDA3FBD-7A44-4C9C-B70A-C9AFDE21E15C}" type="pres">
      <dgm:prSet presAssocID="{D4493764-81F0-44A3-BBF5-F5A828C206B1}" presName="linear" presStyleCnt="0">
        <dgm:presLayoutVars>
          <dgm:animLvl val="lvl"/>
          <dgm:resizeHandles val="exact"/>
        </dgm:presLayoutVars>
      </dgm:prSet>
      <dgm:spPr/>
    </dgm:pt>
    <dgm:pt modelId="{8737CC1B-EAFB-4837-844F-697842651C9C}" type="pres">
      <dgm:prSet presAssocID="{ADE1BEBD-C0FE-4DE5-9D43-CAEE1A82F7BE}" presName="parentText" presStyleLbl="node1" presStyleIdx="0" presStyleCnt="1">
        <dgm:presLayoutVars>
          <dgm:chMax val="0"/>
          <dgm:bulletEnabled val="1"/>
        </dgm:presLayoutVars>
      </dgm:prSet>
      <dgm:spPr/>
    </dgm:pt>
  </dgm:ptLst>
  <dgm:cxnLst>
    <dgm:cxn modelId="{F7DF085C-FF31-4D20-AA76-645E8C359BE8}" type="presOf" srcId="{D4493764-81F0-44A3-BBF5-F5A828C206B1}" destId="{0FDA3FBD-7A44-4C9C-B70A-C9AFDE21E15C}" srcOrd="0" destOrd="0" presId="urn:microsoft.com/office/officeart/2005/8/layout/vList2"/>
    <dgm:cxn modelId="{B43FF163-66B3-4E46-B690-AA1922E9F1FB}" type="presOf" srcId="{ADE1BEBD-C0FE-4DE5-9D43-CAEE1A82F7BE}" destId="{8737CC1B-EAFB-4837-844F-697842651C9C}" srcOrd="0" destOrd="0" presId="urn:microsoft.com/office/officeart/2005/8/layout/vList2"/>
    <dgm:cxn modelId="{076ADFDE-77E8-4AF8-A6B8-A481193CFC73}" srcId="{D4493764-81F0-44A3-BBF5-F5A828C206B1}" destId="{ADE1BEBD-C0FE-4DE5-9D43-CAEE1A82F7BE}" srcOrd="0" destOrd="0" parTransId="{22306E80-D450-475B-8821-4A6711F31A3E}" sibTransId="{268A2760-9A9B-4CD7-A6A9-A97E5A98078C}"/>
    <dgm:cxn modelId="{B6E21297-75E8-4467-9678-43E412493E32}" type="presParOf" srcId="{0FDA3FBD-7A44-4C9C-B70A-C9AFDE21E15C}" destId="{8737CC1B-EAFB-4837-844F-697842651C9C}"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E3B00E-4B1A-4EC4-8D7D-6E6365201AA6}">
      <dsp:nvSpPr>
        <dsp:cNvPr id="0" name=""/>
        <dsp:cNvSpPr/>
      </dsp:nvSpPr>
      <dsp:spPr>
        <a:xfrm>
          <a:off x="0" y="542"/>
          <a:ext cx="10651826" cy="12698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527C2B-CD36-4F24-BE1D-F77D24C43E94}">
      <dsp:nvSpPr>
        <dsp:cNvPr id="0" name=""/>
        <dsp:cNvSpPr/>
      </dsp:nvSpPr>
      <dsp:spPr>
        <a:xfrm>
          <a:off x="384125" y="286255"/>
          <a:ext cx="698409" cy="6984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D181F9-3A76-4A4D-B82F-98611BC95507}">
      <dsp:nvSpPr>
        <dsp:cNvPr id="0" name=""/>
        <dsp:cNvSpPr/>
      </dsp:nvSpPr>
      <dsp:spPr>
        <a:xfrm>
          <a:off x="1466659" y="542"/>
          <a:ext cx="9185167" cy="1269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391" tIns="134391" rIns="134391" bIns="134391" numCol="1" spcCol="1270" anchor="ctr" anchorCtr="0">
          <a:noAutofit/>
        </a:bodyPr>
        <a:lstStyle/>
        <a:p>
          <a:pPr marL="0" lvl="0" indent="0" algn="l" defTabSz="800100">
            <a:lnSpc>
              <a:spcPct val="10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To analyze the impact of vehicle recalls on the stock performance of an automotive company. Specifically, the aim is to investigate how vehicle recalls, which can result in significant costs for a company, affect investor confidence and subsequently the company's stock price. </a:t>
          </a:r>
        </a:p>
      </dsp:txBody>
      <dsp:txXfrm>
        <a:off x="1466659" y="542"/>
        <a:ext cx="9185167" cy="1269835"/>
      </dsp:txXfrm>
    </dsp:sp>
    <dsp:sp modelId="{4B2016B0-8921-429F-8F41-C9B959DF377E}">
      <dsp:nvSpPr>
        <dsp:cNvPr id="0" name=""/>
        <dsp:cNvSpPr/>
      </dsp:nvSpPr>
      <dsp:spPr>
        <a:xfrm>
          <a:off x="0" y="1587836"/>
          <a:ext cx="10651826" cy="12698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2833C6-3048-4626-B243-701DB98E9414}">
      <dsp:nvSpPr>
        <dsp:cNvPr id="0" name=""/>
        <dsp:cNvSpPr/>
      </dsp:nvSpPr>
      <dsp:spPr>
        <a:xfrm>
          <a:off x="384125" y="1873549"/>
          <a:ext cx="698409" cy="6984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E274CD-17ED-49BC-8183-01E5CF7F39E4}">
      <dsp:nvSpPr>
        <dsp:cNvPr id="0" name=""/>
        <dsp:cNvSpPr/>
      </dsp:nvSpPr>
      <dsp:spPr>
        <a:xfrm>
          <a:off x="1466659" y="1587836"/>
          <a:ext cx="9185167" cy="1269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391" tIns="134391" rIns="134391" bIns="134391" numCol="1" spcCol="1270" anchor="ctr" anchorCtr="0">
          <a:noAutofit/>
        </a:bodyPr>
        <a:lstStyle/>
        <a:p>
          <a:pPr marL="0" lvl="0" indent="0" algn="l" defTabSz="800100">
            <a:lnSpc>
              <a:spcPct val="10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This analysis may involve examining the historical data of an automotive company's stock performance, as well as the timing and severity of any recalls</a:t>
          </a:r>
          <a:r>
            <a:rPr lang="en-US" sz="2200" kern="1200" dirty="0"/>
            <a:t>. </a:t>
          </a:r>
        </a:p>
      </dsp:txBody>
      <dsp:txXfrm>
        <a:off x="1466659" y="1587836"/>
        <a:ext cx="9185167" cy="1269835"/>
      </dsp:txXfrm>
    </dsp:sp>
    <dsp:sp modelId="{503C1E0A-05AB-4FEC-9C44-643FED3F45F8}">
      <dsp:nvSpPr>
        <dsp:cNvPr id="0" name=""/>
        <dsp:cNvSpPr/>
      </dsp:nvSpPr>
      <dsp:spPr>
        <a:xfrm>
          <a:off x="0" y="3175130"/>
          <a:ext cx="10651826" cy="12698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4FDB8B-42A2-46F2-83A1-EBE4D5A25DA2}">
      <dsp:nvSpPr>
        <dsp:cNvPr id="0" name=""/>
        <dsp:cNvSpPr/>
      </dsp:nvSpPr>
      <dsp:spPr>
        <a:xfrm>
          <a:off x="384125" y="3460843"/>
          <a:ext cx="698409" cy="6984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41E648-8DC5-4ACC-9600-29111D314A50}">
      <dsp:nvSpPr>
        <dsp:cNvPr id="0" name=""/>
        <dsp:cNvSpPr/>
      </dsp:nvSpPr>
      <dsp:spPr>
        <a:xfrm>
          <a:off x="1466659" y="3175130"/>
          <a:ext cx="9185167" cy="1269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391" tIns="134391" rIns="134391" bIns="134391" numCol="1" spcCol="1270" anchor="ctr" anchorCtr="0">
          <a:noAutofit/>
        </a:bodyPr>
        <a:lstStyle/>
        <a:p>
          <a:pPr marL="0" lvl="0" indent="0" algn="l" defTabSz="800100">
            <a:lnSpc>
              <a:spcPct val="10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The goal is to provide insights that can help companies better understand how vehicle recalls can impact their financial performance and stock market valuation</a:t>
          </a:r>
          <a:r>
            <a:rPr lang="en-US" sz="2200" kern="1200" dirty="0">
              <a:latin typeface="Times New Roman" panose="02020603050405020304" pitchFamily="18" charset="0"/>
              <a:cs typeface="Times New Roman" panose="02020603050405020304" pitchFamily="18" charset="0"/>
            </a:rPr>
            <a:t>.</a:t>
          </a:r>
        </a:p>
      </dsp:txBody>
      <dsp:txXfrm>
        <a:off x="1466659" y="3175130"/>
        <a:ext cx="9185167" cy="12698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E75AC6-015D-428B-90B1-59618FE811F8}">
      <dsp:nvSpPr>
        <dsp:cNvPr id="0" name=""/>
        <dsp:cNvSpPr/>
      </dsp:nvSpPr>
      <dsp:spPr>
        <a:xfrm>
          <a:off x="0" y="480386"/>
          <a:ext cx="10240963" cy="95340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We have below columns, </a:t>
          </a:r>
        </a:p>
      </dsp:txBody>
      <dsp:txXfrm>
        <a:off x="46541" y="526927"/>
        <a:ext cx="10147881" cy="860321"/>
      </dsp:txXfrm>
    </dsp:sp>
    <dsp:sp modelId="{E9F6993F-810D-48C8-932C-49DD37BF423D}">
      <dsp:nvSpPr>
        <dsp:cNvPr id="0" name=""/>
        <dsp:cNvSpPr/>
      </dsp:nvSpPr>
      <dsp:spPr>
        <a:xfrm>
          <a:off x="0" y="1502910"/>
          <a:ext cx="10240963" cy="953403"/>
        </a:xfrm>
        <a:prstGeom prst="roundRect">
          <a:avLst/>
        </a:prstGeom>
        <a:solidFill>
          <a:schemeClr val="accent2">
            <a:hueOff val="575652"/>
            <a:satOff val="-3962"/>
            <a:lumOff val="185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Recall Date, NHTSA ID, Manufacturer, Subject, component, </a:t>
          </a:r>
          <a:r>
            <a:rPr lang="en-US" sz="2400" kern="1200" dirty="0" err="1"/>
            <a:t>Mfr</a:t>
          </a:r>
          <a:r>
            <a:rPr lang="en-US" sz="2400" kern="1200" dirty="0"/>
            <a:t> number, Recall Subject, Recall type, Potentially Affected, Recall Description,  </a:t>
          </a:r>
        </a:p>
      </dsp:txBody>
      <dsp:txXfrm>
        <a:off x="46541" y="1549451"/>
        <a:ext cx="10147881" cy="860321"/>
      </dsp:txXfrm>
    </dsp:sp>
    <dsp:sp modelId="{B9625B8A-1399-49E6-BF18-5665FAB79B9B}">
      <dsp:nvSpPr>
        <dsp:cNvPr id="0" name=""/>
        <dsp:cNvSpPr/>
      </dsp:nvSpPr>
      <dsp:spPr>
        <a:xfrm>
          <a:off x="0" y="2525434"/>
          <a:ext cx="10240963" cy="953403"/>
        </a:xfrm>
        <a:prstGeom prst="roundRect">
          <a:avLst/>
        </a:prstGeom>
        <a:solidFill>
          <a:schemeClr val="accent2">
            <a:hueOff val="1151303"/>
            <a:satOff val="-7924"/>
            <a:lumOff val="3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Consequence Summary, Corrective Action, Vehicle Model.</a:t>
          </a:r>
        </a:p>
      </dsp:txBody>
      <dsp:txXfrm>
        <a:off x="46541" y="2571975"/>
        <a:ext cx="10147881" cy="8603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82DCB8-C63E-420E-889B-80AA03008DDD}">
      <dsp:nvSpPr>
        <dsp:cNvPr id="0" name=""/>
        <dsp:cNvSpPr/>
      </dsp:nvSpPr>
      <dsp:spPr>
        <a:xfrm>
          <a:off x="0" y="3587277"/>
          <a:ext cx="7240146" cy="235364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a:t>We have removed unnecessary columns like Recall Number, Recall Text and French related columns from Canada Recall Dataset for our analysis. </a:t>
          </a:r>
        </a:p>
      </dsp:txBody>
      <dsp:txXfrm>
        <a:off x="0" y="3587277"/>
        <a:ext cx="7240146" cy="2353642"/>
      </dsp:txXfrm>
    </dsp:sp>
    <dsp:sp modelId="{4426B6D9-EF5B-4978-914B-C9DFA08745D1}">
      <dsp:nvSpPr>
        <dsp:cNvPr id="0" name=""/>
        <dsp:cNvSpPr/>
      </dsp:nvSpPr>
      <dsp:spPr>
        <a:xfrm rot="10800000">
          <a:off x="0" y="2680"/>
          <a:ext cx="7240146" cy="3619901"/>
        </a:xfrm>
        <a:prstGeom prst="upArrowCallou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a:t>We have removed unnecessary columns like NHTSA ID, Recall Link, Mfr Campaign number and filtered recall data of years range from 2016 to 2022 from USA Recall Dataset for our analysis. </a:t>
          </a:r>
        </a:p>
      </dsp:txBody>
      <dsp:txXfrm rot="10800000">
        <a:off x="0" y="2680"/>
        <a:ext cx="7240146" cy="23521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5CC8A7-1F7E-43C3-89D7-A7AD5D753ED2}">
      <dsp:nvSpPr>
        <dsp:cNvPr id="0" name=""/>
        <dsp:cNvSpPr/>
      </dsp:nvSpPr>
      <dsp:spPr>
        <a:xfrm>
          <a:off x="688014" y="175083"/>
          <a:ext cx="1990125" cy="1990125"/>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B385E2-59BE-4132-99C9-058881160CD4}">
      <dsp:nvSpPr>
        <dsp:cNvPr id="0" name=""/>
        <dsp:cNvSpPr/>
      </dsp:nvSpPr>
      <dsp:spPr>
        <a:xfrm>
          <a:off x="1112139" y="599208"/>
          <a:ext cx="1141875" cy="1141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967BE2-BDB3-4A63-A6BE-592174C63930}">
      <dsp:nvSpPr>
        <dsp:cNvPr id="0" name=""/>
        <dsp:cNvSpPr/>
      </dsp:nvSpPr>
      <dsp:spPr>
        <a:xfrm>
          <a:off x="51826" y="2785083"/>
          <a:ext cx="3262500" cy="1229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IN" sz="1400" kern="1200" dirty="0">
              <a:latin typeface="Times New Roman" panose="02020603050405020304" pitchFamily="18" charset="0"/>
              <a:cs typeface="Times New Roman" panose="02020603050405020304" pitchFamily="18" charset="0"/>
            </a:rPr>
            <a:t>We have used Tableau Local for preparing all the worksheets and the story IS published to Tableau Public for presenting our Vehicle Recall Analysis Story.</a:t>
          </a:r>
          <a:endParaRPr lang="en-US" sz="1400" kern="1200" dirty="0">
            <a:latin typeface="Times New Roman" panose="02020603050405020304" pitchFamily="18" charset="0"/>
            <a:cs typeface="Times New Roman" panose="02020603050405020304" pitchFamily="18" charset="0"/>
          </a:endParaRPr>
        </a:p>
      </dsp:txBody>
      <dsp:txXfrm>
        <a:off x="51826" y="2785083"/>
        <a:ext cx="3262500" cy="1229062"/>
      </dsp:txXfrm>
    </dsp:sp>
    <dsp:sp modelId="{34C5337A-0B9C-472C-AF16-D19EF3B332CA}">
      <dsp:nvSpPr>
        <dsp:cNvPr id="0" name=""/>
        <dsp:cNvSpPr/>
      </dsp:nvSpPr>
      <dsp:spPr>
        <a:xfrm>
          <a:off x="4521452" y="175083"/>
          <a:ext cx="1990125" cy="1990125"/>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A6B348-02C7-40C3-AC00-1F5B9B0B8BB0}">
      <dsp:nvSpPr>
        <dsp:cNvPr id="0" name=""/>
        <dsp:cNvSpPr/>
      </dsp:nvSpPr>
      <dsp:spPr>
        <a:xfrm>
          <a:off x="4945577" y="599208"/>
          <a:ext cx="1141875" cy="1141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C50D69-BC2A-4C46-9B94-B9A7F8D251ED}">
      <dsp:nvSpPr>
        <dsp:cNvPr id="0" name=""/>
        <dsp:cNvSpPr/>
      </dsp:nvSpPr>
      <dsp:spPr>
        <a:xfrm>
          <a:off x="3885264" y="2785083"/>
          <a:ext cx="3262500" cy="1229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100000"/>
            </a:lnSpc>
            <a:spcBef>
              <a:spcPct val="0"/>
            </a:spcBef>
            <a:spcAft>
              <a:spcPct val="35000"/>
            </a:spcAft>
            <a:buNone/>
            <a:defRPr cap="all"/>
          </a:pPr>
          <a:r>
            <a:rPr lang="en-IN" sz="3300" b="1" u="sng" kern="1200"/>
            <a:t>TABLEAU STORY LINK:</a:t>
          </a:r>
          <a:endParaRPr lang="en-US" sz="3300" kern="1200"/>
        </a:p>
      </dsp:txBody>
      <dsp:txXfrm>
        <a:off x="3885264" y="2785083"/>
        <a:ext cx="3262500" cy="1229062"/>
      </dsp:txXfrm>
    </dsp:sp>
    <dsp:sp modelId="{985BE48B-5F1E-4760-8B8E-DCE6665709EE}">
      <dsp:nvSpPr>
        <dsp:cNvPr id="0" name=""/>
        <dsp:cNvSpPr/>
      </dsp:nvSpPr>
      <dsp:spPr>
        <a:xfrm>
          <a:off x="8354889" y="175083"/>
          <a:ext cx="1990125" cy="1990125"/>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1D1E83-3B05-415E-8CF2-7918D343F136}">
      <dsp:nvSpPr>
        <dsp:cNvPr id="0" name=""/>
        <dsp:cNvSpPr/>
      </dsp:nvSpPr>
      <dsp:spPr>
        <a:xfrm>
          <a:off x="8779014" y="599208"/>
          <a:ext cx="1141875" cy="11418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BD8B1E-24B0-4E92-BAD3-FC73B8D90C3E}">
      <dsp:nvSpPr>
        <dsp:cNvPr id="0" name=""/>
        <dsp:cNvSpPr/>
      </dsp:nvSpPr>
      <dsp:spPr>
        <a:xfrm>
          <a:off x="7718702" y="2785083"/>
          <a:ext cx="3262500" cy="1229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IN" sz="1600" kern="1200" dirty="0">
              <a:latin typeface="Times New Roman" panose="02020603050405020304" pitchFamily="18" charset="0"/>
              <a:cs typeface="Times New Roman" panose="02020603050405020304" pitchFamily="18" charset="0"/>
              <a:hlinkClick xmlns:r="http://schemas.openxmlformats.org/officeDocument/2006/relationships" r:id="rId7"/>
            </a:rPr>
            <a:t>https://public.tableau.com/app/profile/rajasekhar3560/viz/VEHICLERECALLANALYSIS/VehicleRecallAnalysis?publish=yes</a:t>
          </a:r>
          <a:endParaRPr lang="en-US" sz="1600" kern="1200" dirty="0">
            <a:latin typeface="Times New Roman" panose="02020603050405020304" pitchFamily="18" charset="0"/>
            <a:cs typeface="Times New Roman" panose="02020603050405020304" pitchFamily="18" charset="0"/>
          </a:endParaRPr>
        </a:p>
      </dsp:txBody>
      <dsp:txXfrm>
        <a:off x="7718702" y="2785083"/>
        <a:ext cx="3262500" cy="122906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FE42CE-9190-4D02-BEC9-F4BDEFE5B230}">
      <dsp:nvSpPr>
        <dsp:cNvPr id="0" name=""/>
        <dsp:cNvSpPr/>
      </dsp:nvSpPr>
      <dsp:spPr>
        <a:xfrm>
          <a:off x="0" y="37214"/>
          <a:ext cx="11033029" cy="9898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Identification of affected vehicles: </a:t>
          </a:r>
          <a:r>
            <a:rPr lang="en-US" sz="1800" kern="1200"/>
            <a:t>One of the biggest challenges in vehicle recalls is identifying all affected vehicles. In some cases, manufacturers may not have complete records of all vehicles sold, making it difficult to contact all owners.</a:t>
          </a:r>
        </a:p>
      </dsp:txBody>
      <dsp:txXfrm>
        <a:off x="48319" y="85533"/>
        <a:ext cx="10936391" cy="893182"/>
      </dsp:txXfrm>
    </dsp:sp>
    <dsp:sp modelId="{86E5680A-94F3-4CE5-9C0F-0090C8677ADD}">
      <dsp:nvSpPr>
        <dsp:cNvPr id="0" name=""/>
        <dsp:cNvSpPr/>
      </dsp:nvSpPr>
      <dsp:spPr>
        <a:xfrm>
          <a:off x="0" y="1078874"/>
          <a:ext cx="11033029" cy="9898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Notifying owners: </a:t>
          </a:r>
          <a:r>
            <a:rPr lang="en-US" sz="1800" kern="1200"/>
            <a:t>Once affected vehicles are identified, manufacturers must notify owners of the recall. This can be difficult if the owner has moved, or the contact information is outdated. </a:t>
          </a:r>
        </a:p>
      </dsp:txBody>
      <dsp:txXfrm>
        <a:off x="48319" y="1127193"/>
        <a:ext cx="10936391" cy="893182"/>
      </dsp:txXfrm>
    </dsp:sp>
    <dsp:sp modelId="{278DE33D-33AF-4531-9A22-79AE954130B2}">
      <dsp:nvSpPr>
        <dsp:cNvPr id="0" name=""/>
        <dsp:cNvSpPr/>
      </dsp:nvSpPr>
      <dsp:spPr>
        <a:xfrm>
          <a:off x="0" y="2120534"/>
          <a:ext cx="11033029" cy="9898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Repair logistics: </a:t>
          </a:r>
          <a:r>
            <a:rPr lang="en-US" sz="1800" kern="1200"/>
            <a:t>Depending on the scope of the recall, repair or replacement of affected parts may pose logistical challenges. Dealers may need to order parts, take appointments, and manage large numbers of customers.</a:t>
          </a:r>
        </a:p>
      </dsp:txBody>
      <dsp:txXfrm>
        <a:off x="48319" y="2168853"/>
        <a:ext cx="10936391" cy="893182"/>
      </dsp:txXfrm>
    </dsp:sp>
    <dsp:sp modelId="{0ABCAE57-26FC-4AD3-952F-EDD3BA8D2BEC}">
      <dsp:nvSpPr>
        <dsp:cNvPr id="0" name=""/>
        <dsp:cNvSpPr/>
      </dsp:nvSpPr>
      <dsp:spPr>
        <a:xfrm>
          <a:off x="0" y="3162194"/>
          <a:ext cx="11033029" cy="9898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Cost: </a:t>
          </a:r>
          <a:r>
            <a:rPr lang="en-US" sz="1800" kern="1200"/>
            <a:t>Car recalls can be expensive for manufacturers. In addition to the cost of repairing or replacing parts, manufacturers may also cover communication, logistics, and legal fees. </a:t>
          </a:r>
        </a:p>
      </dsp:txBody>
      <dsp:txXfrm>
        <a:off x="48319" y="3210513"/>
        <a:ext cx="10936391" cy="89318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37CC1B-EAFB-4837-844F-697842651C9C}">
      <dsp:nvSpPr>
        <dsp:cNvPr id="0" name=""/>
        <dsp:cNvSpPr/>
      </dsp:nvSpPr>
      <dsp:spPr>
        <a:xfrm>
          <a:off x="0" y="65834"/>
          <a:ext cx="11033029" cy="405755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dirty="0"/>
            <a:t>The impact on a company's stock price depends on various factors, including the severity and scope of the recall, the company's response, and public perception.</a:t>
          </a:r>
        </a:p>
        <a:p>
          <a:pPr marL="0" lvl="0" indent="0" algn="l" defTabSz="755650">
            <a:lnSpc>
              <a:spcPct val="90000"/>
            </a:lnSpc>
            <a:spcBef>
              <a:spcPct val="0"/>
            </a:spcBef>
            <a:spcAft>
              <a:spcPct val="35000"/>
            </a:spcAft>
            <a:buFont typeface="Arial" panose="020B0604020202020204" pitchFamily="34" charset="0"/>
            <a:buNone/>
          </a:pPr>
          <a:endParaRPr lang="en-US" sz="1700" b="0" i="0" kern="1200" dirty="0"/>
        </a:p>
        <a:p>
          <a:pPr marL="0" lvl="0" indent="0" algn="l" defTabSz="755650">
            <a:lnSpc>
              <a:spcPct val="90000"/>
            </a:lnSpc>
            <a:spcBef>
              <a:spcPct val="0"/>
            </a:spcBef>
            <a:spcAft>
              <a:spcPct val="35000"/>
            </a:spcAft>
            <a:buFont typeface="Arial" panose="020B0604020202020204" pitchFamily="34" charset="0"/>
            <a:buNone/>
          </a:pPr>
          <a:r>
            <a:rPr lang="en-US" sz="1700" b="0" i="0" kern="1200" dirty="0"/>
            <a:t>Components like Air Bags and Power train are the major reasons for 75 percent of recalls which is of a major concern as these can lead to severe injuries and loss of life as well.</a:t>
          </a:r>
        </a:p>
        <a:p>
          <a:pPr marL="0" lvl="0" indent="0" algn="l" defTabSz="755650">
            <a:lnSpc>
              <a:spcPct val="90000"/>
            </a:lnSpc>
            <a:spcBef>
              <a:spcPct val="0"/>
            </a:spcBef>
            <a:spcAft>
              <a:spcPct val="35000"/>
            </a:spcAft>
            <a:buFont typeface="Arial" panose="020B0604020202020204" pitchFamily="34" charset="0"/>
            <a:buNone/>
          </a:pPr>
          <a:endParaRPr lang="en-US" sz="1700" b="0" i="0" kern="1200" dirty="0"/>
        </a:p>
        <a:p>
          <a:pPr marL="0" lvl="0" indent="0" algn="l" defTabSz="755650">
            <a:lnSpc>
              <a:spcPct val="90000"/>
            </a:lnSpc>
            <a:spcBef>
              <a:spcPct val="0"/>
            </a:spcBef>
            <a:spcAft>
              <a:spcPct val="35000"/>
            </a:spcAft>
            <a:buFont typeface="Arial" panose="020B0604020202020204" pitchFamily="34" charset="0"/>
            <a:buNone/>
          </a:pPr>
          <a:r>
            <a:rPr lang="en-US" sz="1700" b="0" i="0" kern="1200" dirty="0"/>
            <a:t>On average, recalls can result in a 3.3% decline in a company's stock price immediately after a recall is reported or published in articles.</a:t>
          </a:r>
        </a:p>
        <a:p>
          <a:pPr marL="0" lvl="0" indent="0" algn="l" defTabSz="755650">
            <a:lnSpc>
              <a:spcPct val="90000"/>
            </a:lnSpc>
            <a:spcBef>
              <a:spcPct val="0"/>
            </a:spcBef>
            <a:spcAft>
              <a:spcPct val="35000"/>
            </a:spcAft>
            <a:buFont typeface="Arial" panose="020B0604020202020204" pitchFamily="34" charset="0"/>
            <a:buNone/>
          </a:pPr>
          <a:endParaRPr lang="en-US" sz="1700" b="0" i="0" kern="1200" dirty="0"/>
        </a:p>
        <a:p>
          <a:pPr marL="0" lvl="0" indent="0" algn="l" defTabSz="755650">
            <a:lnSpc>
              <a:spcPct val="90000"/>
            </a:lnSpc>
            <a:spcBef>
              <a:spcPct val="0"/>
            </a:spcBef>
            <a:spcAft>
              <a:spcPct val="35000"/>
            </a:spcAft>
            <a:buFont typeface="Arial" panose="020B0604020202020204" pitchFamily="34" charset="0"/>
            <a:buNone/>
          </a:pPr>
          <a:r>
            <a:rPr lang="en-US" sz="1700" b="0" i="0" kern="1200" dirty="0"/>
            <a:t>General Motors' stock price declined by over 20% during a high-profile recall in 2016, while Toyota's stock price remained relatively stable and also tend to increase when compared to earlier during a recall in 2020.</a:t>
          </a:r>
        </a:p>
        <a:p>
          <a:pPr marL="0" lvl="0" indent="0" algn="l" defTabSz="755650">
            <a:lnSpc>
              <a:spcPct val="90000"/>
            </a:lnSpc>
            <a:spcBef>
              <a:spcPct val="0"/>
            </a:spcBef>
            <a:spcAft>
              <a:spcPct val="35000"/>
            </a:spcAft>
            <a:buFont typeface="Arial" panose="020B0604020202020204" pitchFamily="34" charset="0"/>
            <a:buNone/>
          </a:pPr>
          <a:endParaRPr lang="en-US" sz="1700" b="0" i="0" kern="1200" dirty="0"/>
        </a:p>
      </dsp:txBody>
      <dsp:txXfrm>
        <a:off x="198074" y="263908"/>
        <a:ext cx="10636881" cy="366141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dirty="0"/>
              <a:t>Click to edit Master title style</a:t>
            </a:r>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Sunday, April 23, 2023</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118731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Sunday, April 23, 2023</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845495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Sunday, April 23, 2023</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894947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Sunday, April 23, 2023</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474457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Sunday, April 23, 2023</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832673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Sunday, April 23, 2023</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39424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Sunday, April 23, 2023</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8511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Sunday, April 23, 2023</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45954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Sunday, April 23, 2023</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361611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Sunday, April 23, 2023</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1499749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Sunday, April 23, 2023</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071959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800" cap="all" spc="300" baseline="0">
                <a:solidFill>
                  <a:srgbClr val="FFFFFF"/>
                </a:solidFill>
              </a:defRPr>
            </a:lvl1pPr>
          </a:lstStyle>
          <a:p>
            <a:fld id="{AE0C963C-C1DB-4AFD-9DDC-0691666BF49B}" type="datetime2">
              <a:rPr lang="en-US" smtClean="0"/>
              <a:pPr/>
              <a:t>Sunday, April 23, 2023</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800">
                <a:solidFill>
                  <a:srgbClr val="FFFFFF"/>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2386879458"/>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62" r:id="rId6"/>
    <p:sldLayoutId id="2147483767" r:id="rId7"/>
    <p:sldLayoutId id="2147483763" r:id="rId8"/>
    <p:sldLayoutId id="2147483764" r:id="rId9"/>
    <p:sldLayoutId id="2147483765" r:id="rId10"/>
    <p:sldLayoutId id="2147483766"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3.xml.rels><?xml version="1.0" encoding="UTF-8" standalone="yes"?>
<Relationships xmlns="http://schemas.openxmlformats.org/package/2006/relationships"><Relationship Id="rId3" Type="http://schemas.openxmlformats.org/officeDocument/2006/relationships/hyperlink" Target="https://www.guideautoweb.com/en/articles/66413/ford-recalls-nearly-3-million-vehicles-to-fix-shift-cable-issue/" TargetMode="External"/><Relationship Id="rId7" Type="http://schemas.openxmlformats.org/officeDocument/2006/relationships/hyperlink" Target="https://datahub.transportation.gov/Automobiles/NHTSA-Recalls-by-Manufacturer/mu99-t4jn" TargetMode="External"/><Relationship Id="rId2" Type="http://schemas.openxmlformats.org/officeDocument/2006/relationships/hyperlink" Target="https://www.newstreaming.com/top-5-supply-chain-challenges-in-the-automotive-industry/" TargetMode="External"/><Relationship Id="rId1" Type="http://schemas.openxmlformats.org/officeDocument/2006/relationships/slideLayout" Target="../slideLayouts/slideLayout2.xml"/><Relationship Id="rId6" Type="http://schemas.openxmlformats.org/officeDocument/2006/relationships/hyperlink" Target="https://www.thecarconnection.com/news/1130078_gm-expands-recall-of-2018-escalade-tahoe-yukon-suvs-and-silverado-and-sierra-pickups" TargetMode="External"/><Relationship Id="rId5" Type="http://schemas.openxmlformats.org/officeDocument/2006/relationships/hyperlink" Target="https://www.usatoday.com/story/money/cars/2020/06/18/gda-car-recalls-20200618/111982106/" TargetMode="External"/><Relationship Id="rId4" Type="http://schemas.openxmlformats.org/officeDocument/2006/relationships/hyperlink" Target="https://www.usatoday.com/story/money/cars/2021/03/18/gda-car-recalls-20210318/43470599/"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github.com/MKUNASANI531/Vehicle-recall"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hyperlink" Target="https://www.canada.ca/en/transport-canada/news/2023/04/transport-canada-announces-that-hyundai-auto-canada-corporation-has-pleaded-guilty-to-criminal-charges-for-violating-the-motor-vehicle-safety-act.ht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apps.tc.gc.ca/Saf-Sec-Sur/7/VRDB-BDRV/search-recherche/menu.aspx?lang=eng" TargetMode="External"/><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hyperlink" Target="https://www.kaggle.com/datasets/varpit94/ford-stock-data" TargetMode="External"/><Relationship Id="rId4" Type="http://schemas.openxmlformats.org/officeDocument/2006/relationships/hyperlink" Target="https://datahub.transportation.gov/Automobiles/NHTSA-Recalls-by-Manufacturer/mu99-t4jn" TargetMode="Externa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7" name="Rectangle 236">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3" name="Rectangle 242">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5" name="Rectangle 244">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8467CE-AE42-B1DB-9AFC-158B18B3DA13}"/>
              </a:ext>
            </a:extLst>
          </p:cNvPr>
          <p:cNvSpPr>
            <a:spLocks noGrp="1"/>
          </p:cNvSpPr>
          <p:nvPr>
            <p:ph type="ctrTitle"/>
          </p:nvPr>
        </p:nvSpPr>
        <p:spPr>
          <a:xfrm>
            <a:off x="667569" y="5553718"/>
            <a:ext cx="7203004" cy="1054645"/>
          </a:xfrm>
        </p:spPr>
        <p:txBody>
          <a:bodyPr anchor="ctr">
            <a:normAutofit/>
          </a:bodyPr>
          <a:lstStyle/>
          <a:p>
            <a:pPr algn="l"/>
            <a:r>
              <a:rPr lang="en-IN" sz="3200">
                <a:solidFill>
                  <a:schemeClr val="bg1"/>
                </a:solidFill>
              </a:rPr>
              <a:t>Vehicle   Recall</a:t>
            </a:r>
            <a:endParaRPr lang="en-CA" sz="3200">
              <a:solidFill>
                <a:schemeClr val="bg1"/>
              </a:solidFill>
            </a:endParaRPr>
          </a:p>
        </p:txBody>
      </p:sp>
      <p:sp>
        <p:nvSpPr>
          <p:cNvPr id="3" name="Subtitle 2">
            <a:extLst>
              <a:ext uri="{FF2B5EF4-FFF2-40B4-BE49-F238E27FC236}">
                <a16:creationId xmlns:a16="http://schemas.microsoft.com/office/drawing/2014/main" id="{07087CF7-A0A5-C406-CFFA-E3E8635DB288}"/>
              </a:ext>
            </a:extLst>
          </p:cNvPr>
          <p:cNvSpPr>
            <a:spLocks noGrp="1"/>
          </p:cNvSpPr>
          <p:nvPr>
            <p:ph type="subTitle" idx="1"/>
          </p:nvPr>
        </p:nvSpPr>
        <p:spPr>
          <a:xfrm>
            <a:off x="8538142" y="5643349"/>
            <a:ext cx="3196658" cy="780914"/>
          </a:xfrm>
        </p:spPr>
        <p:txBody>
          <a:bodyPr anchor="ctr">
            <a:normAutofit/>
          </a:bodyPr>
          <a:lstStyle/>
          <a:p>
            <a:pPr algn="l"/>
            <a:r>
              <a:rPr lang="en-IN" sz="1200">
                <a:solidFill>
                  <a:schemeClr val="bg1"/>
                </a:solidFill>
              </a:rPr>
              <a:t>Group-7</a:t>
            </a:r>
            <a:endParaRPr lang="en-CA" sz="1200">
              <a:solidFill>
                <a:schemeClr val="bg1"/>
              </a:solidFill>
            </a:endParaRPr>
          </a:p>
        </p:txBody>
      </p:sp>
      <p:pic>
        <p:nvPicPr>
          <p:cNvPr id="4" name="Video 3">
            <a:extLst>
              <a:ext uri="{FF2B5EF4-FFF2-40B4-BE49-F238E27FC236}">
                <a16:creationId xmlns:a16="http://schemas.microsoft.com/office/drawing/2014/main" id="{6140DF60-AE5B-CEC8-46FA-9F2CA9DBFE8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170295" y="457200"/>
            <a:ext cx="7858134" cy="4407647"/>
          </a:xfrm>
          <a:prstGeom prst="rect">
            <a:avLst/>
          </a:prstGeom>
        </p:spPr>
      </p:pic>
    </p:spTree>
    <p:extLst>
      <p:ext uri="{BB962C8B-B14F-4D97-AF65-F5344CB8AC3E}">
        <p14:creationId xmlns:p14="http://schemas.microsoft.com/office/powerpoint/2010/main" val="988114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383CC5D-71E8-4CB2-8E4A-F1E4FF6DC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9161" y="9109"/>
            <a:ext cx="7792839" cy="1594270"/>
          </a:xfrm>
          <a:prstGeom prst="rect">
            <a:avLst/>
          </a:prstGeom>
          <a:gradFill>
            <a:gsLst>
              <a:gs pos="22000">
                <a:schemeClr val="accent2">
                  <a:alpha val="0"/>
                </a:schemeClr>
              </a:gs>
              <a:gs pos="99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1C2185E4-B584-4B9D-9440-DEA0FB9D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21976" y="-906246"/>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51242" y="0"/>
            <a:ext cx="9729549" cy="16001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30"/>
            <a:ext cx="7910111"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4F75CA-A230-7943-D91E-B79E713F01C7}"/>
              </a:ext>
            </a:extLst>
          </p:cNvPr>
          <p:cNvSpPr>
            <a:spLocks noGrp="1"/>
          </p:cNvSpPr>
          <p:nvPr>
            <p:ph type="title"/>
          </p:nvPr>
        </p:nvSpPr>
        <p:spPr>
          <a:xfrm>
            <a:off x="1157084" y="374427"/>
            <a:ext cx="10374517" cy="971512"/>
          </a:xfrm>
        </p:spPr>
        <p:txBody>
          <a:bodyPr anchor="ctr">
            <a:normAutofit/>
          </a:bodyPr>
          <a:lstStyle/>
          <a:p>
            <a:r>
              <a:rPr lang="en-IN" sz="3200">
                <a:solidFill>
                  <a:schemeClr val="bg1"/>
                </a:solidFill>
              </a:rPr>
              <a:t>TABLEAU STORY</a:t>
            </a:r>
          </a:p>
        </p:txBody>
      </p:sp>
      <p:graphicFrame>
        <p:nvGraphicFramePr>
          <p:cNvPr id="5" name="Content Placeholder 2">
            <a:extLst>
              <a:ext uri="{FF2B5EF4-FFF2-40B4-BE49-F238E27FC236}">
                <a16:creationId xmlns:a16="http://schemas.microsoft.com/office/drawing/2014/main" id="{4AF5C21D-9581-CA61-28D8-6B3857BB13A2}"/>
              </a:ext>
            </a:extLst>
          </p:cNvPr>
          <p:cNvGraphicFramePr>
            <a:graphicFrameLocks noGrp="1"/>
          </p:cNvGraphicFramePr>
          <p:nvPr>
            <p:ph idx="1"/>
            <p:extLst>
              <p:ext uri="{D42A27DB-BD31-4B8C-83A1-F6EECF244321}">
                <p14:modId xmlns:p14="http://schemas.microsoft.com/office/powerpoint/2010/main" val="699425945"/>
              </p:ext>
            </p:extLst>
          </p:nvPr>
        </p:nvGraphicFramePr>
        <p:xfrm>
          <a:off x="579474" y="2062715"/>
          <a:ext cx="11033029" cy="41892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61103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45">
            <a:extLst>
              <a:ext uri="{FF2B5EF4-FFF2-40B4-BE49-F238E27FC236}">
                <a16:creationId xmlns:a16="http://schemas.microsoft.com/office/drawing/2014/main" id="{E383CC5D-71E8-4CB2-8E4A-F1E4FF6DC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47">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49">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9161" y="9109"/>
            <a:ext cx="7792839" cy="1594270"/>
          </a:xfrm>
          <a:prstGeom prst="rect">
            <a:avLst/>
          </a:prstGeom>
          <a:gradFill>
            <a:gsLst>
              <a:gs pos="22000">
                <a:schemeClr val="accent2">
                  <a:alpha val="0"/>
                </a:schemeClr>
              </a:gs>
              <a:gs pos="99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1C2185E4-B584-4B9D-9440-DEA0FB9D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21976" y="-906246"/>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51242" y="0"/>
            <a:ext cx="9729549" cy="16001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30"/>
            <a:ext cx="7910111"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2D0601-38A6-A214-676F-A5F9024498A7}"/>
              </a:ext>
            </a:extLst>
          </p:cNvPr>
          <p:cNvSpPr>
            <a:spLocks noGrp="1"/>
          </p:cNvSpPr>
          <p:nvPr>
            <p:ph type="title"/>
          </p:nvPr>
        </p:nvSpPr>
        <p:spPr>
          <a:xfrm>
            <a:off x="1157084" y="374427"/>
            <a:ext cx="10374517" cy="971512"/>
          </a:xfrm>
        </p:spPr>
        <p:txBody>
          <a:bodyPr anchor="ctr">
            <a:normAutofit/>
          </a:bodyPr>
          <a:lstStyle/>
          <a:p>
            <a:r>
              <a:rPr lang="en-IN" sz="3200">
                <a:solidFill>
                  <a:schemeClr val="bg1"/>
                </a:solidFill>
              </a:rPr>
              <a:t>CHALLENGES IN A RECALL</a:t>
            </a:r>
          </a:p>
        </p:txBody>
      </p:sp>
      <p:graphicFrame>
        <p:nvGraphicFramePr>
          <p:cNvPr id="5" name="Content Placeholder 2">
            <a:extLst>
              <a:ext uri="{FF2B5EF4-FFF2-40B4-BE49-F238E27FC236}">
                <a16:creationId xmlns:a16="http://schemas.microsoft.com/office/drawing/2014/main" id="{9194849E-35CB-69FD-9A52-7088A5D9AF63}"/>
              </a:ext>
            </a:extLst>
          </p:cNvPr>
          <p:cNvGraphicFramePr>
            <a:graphicFrameLocks noGrp="1"/>
          </p:cNvGraphicFramePr>
          <p:nvPr>
            <p:ph idx="1"/>
            <p:extLst>
              <p:ext uri="{D42A27DB-BD31-4B8C-83A1-F6EECF244321}">
                <p14:modId xmlns:p14="http://schemas.microsoft.com/office/powerpoint/2010/main" val="276590778"/>
              </p:ext>
            </p:extLst>
          </p:nvPr>
        </p:nvGraphicFramePr>
        <p:xfrm>
          <a:off x="579474" y="2062715"/>
          <a:ext cx="11033029" cy="41892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91967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9">
            <a:extLst>
              <a:ext uri="{FF2B5EF4-FFF2-40B4-BE49-F238E27FC236}">
                <a16:creationId xmlns:a16="http://schemas.microsoft.com/office/drawing/2014/main" id="{E383CC5D-71E8-4CB2-8E4A-F1E4FF6DC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11">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13">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9161" y="9109"/>
            <a:ext cx="7792839" cy="1594270"/>
          </a:xfrm>
          <a:prstGeom prst="rect">
            <a:avLst/>
          </a:prstGeom>
          <a:gradFill>
            <a:gsLst>
              <a:gs pos="22000">
                <a:schemeClr val="accent2">
                  <a:alpha val="0"/>
                </a:schemeClr>
              </a:gs>
              <a:gs pos="99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15">
            <a:extLst>
              <a:ext uri="{FF2B5EF4-FFF2-40B4-BE49-F238E27FC236}">
                <a16:creationId xmlns:a16="http://schemas.microsoft.com/office/drawing/2014/main" id="{1C2185E4-B584-4B9D-9440-DEA0FB9D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21976" y="-906246"/>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17">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51242" y="0"/>
            <a:ext cx="9729549" cy="16001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19">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30"/>
            <a:ext cx="7910111"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719DB9-E923-3832-72B3-6B7247490D2C}"/>
              </a:ext>
            </a:extLst>
          </p:cNvPr>
          <p:cNvSpPr>
            <a:spLocks noGrp="1"/>
          </p:cNvSpPr>
          <p:nvPr>
            <p:ph type="title"/>
          </p:nvPr>
        </p:nvSpPr>
        <p:spPr>
          <a:xfrm>
            <a:off x="1157084" y="374427"/>
            <a:ext cx="10374517" cy="971512"/>
          </a:xfrm>
        </p:spPr>
        <p:txBody>
          <a:bodyPr anchor="ctr">
            <a:normAutofit/>
          </a:bodyPr>
          <a:lstStyle/>
          <a:p>
            <a:r>
              <a:rPr lang="en-US" sz="3200">
                <a:solidFill>
                  <a:schemeClr val="bg1"/>
                </a:solidFill>
              </a:rPr>
              <a:t>KEY FINDINGS</a:t>
            </a:r>
          </a:p>
        </p:txBody>
      </p:sp>
      <p:graphicFrame>
        <p:nvGraphicFramePr>
          <p:cNvPr id="5" name="Content Placeholder 2">
            <a:extLst>
              <a:ext uri="{FF2B5EF4-FFF2-40B4-BE49-F238E27FC236}">
                <a16:creationId xmlns:a16="http://schemas.microsoft.com/office/drawing/2014/main" id="{544FAB82-5139-2584-149C-8A0E866F0FA5}"/>
              </a:ext>
            </a:extLst>
          </p:cNvPr>
          <p:cNvGraphicFramePr>
            <a:graphicFrameLocks noGrp="1"/>
          </p:cNvGraphicFramePr>
          <p:nvPr>
            <p:ph idx="1"/>
            <p:extLst>
              <p:ext uri="{D42A27DB-BD31-4B8C-83A1-F6EECF244321}">
                <p14:modId xmlns:p14="http://schemas.microsoft.com/office/powerpoint/2010/main" val="3560190134"/>
              </p:ext>
            </p:extLst>
          </p:nvPr>
        </p:nvGraphicFramePr>
        <p:xfrm>
          <a:off x="579474" y="2062715"/>
          <a:ext cx="11033029" cy="41892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69319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C5CC17-FF17-43CF-B073-D9051465D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EBE2DDC-0D14-44E6-A1AB-2EEC09507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7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8543D98-0AA2-43B4-B508-DC1DB7F3D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2414" y="1406060"/>
            <a:ext cx="6857572" cy="4045450"/>
          </a:xfrm>
          <a:prstGeom prst="rect">
            <a:avLst/>
          </a:prstGeom>
          <a:gradFill>
            <a:gsLst>
              <a:gs pos="0">
                <a:schemeClr val="accent4">
                  <a:alpha val="0"/>
                </a:schemeClr>
              </a:gs>
              <a:gs pos="96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9723C1D-9A1A-465B-8164-483BF5426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98889" y="3617790"/>
            <a:ext cx="2453337" cy="4027079"/>
          </a:xfrm>
          <a:prstGeom prst="rect">
            <a:avLst/>
          </a:prstGeom>
          <a:gradFill>
            <a:gsLst>
              <a:gs pos="2000">
                <a:schemeClr val="accent5">
                  <a:alpha val="35000"/>
                </a:schemeClr>
              </a:gs>
              <a:gs pos="67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6680484-5F73-4078-85C2-415205B1A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30441" y="1644149"/>
            <a:ext cx="4384532" cy="4196758"/>
          </a:xfrm>
          <a:custGeom>
            <a:avLst/>
            <a:gdLst>
              <a:gd name="connsiteX0" fmla="*/ 44539 w 4384532"/>
              <a:gd name="connsiteY0" fmla="*/ 2446310 h 4196758"/>
              <a:gd name="connsiteX1" fmla="*/ 0 w 4384532"/>
              <a:gd name="connsiteY1" fmla="*/ 2004492 h 4196758"/>
              <a:gd name="connsiteX2" fmla="*/ 500607 w 4384532"/>
              <a:gd name="connsiteY2" fmla="*/ 610007 h 4196758"/>
              <a:gd name="connsiteX3" fmla="*/ 589546 w 4384532"/>
              <a:gd name="connsiteY3" fmla="*/ 512149 h 4196758"/>
              <a:gd name="connsiteX4" fmla="*/ 3077760 w 4384532"/>
              <a:gd name="connsiteY4" fmla="*/ 0 h 4196758"/>
              <a:gd name="connsiteX5" fmla="*/ 3237230 w 4384532"/>
              <a:gd name="connsiteY5" fmla="*/ 76821 h 4196758"/>
              <a:gd name="connsiteX6" fmla="*/ 4384532 w 4384532"/>
              <a:gd name="connsiteY6" fmla="*/ 2004492 h 4196758"/>
              <a:gd name="connsiteX7" fmla="*/ 2192266 w 4384532"/>
              <a:gd name="connsiteY7" fmla="*/ 4196758 h 4196758"/>
              <a:gd name="connsiteX8" fmla="*/ 44539 w 4384532"/>
              <a:gd name="connsiteY8" fmla="*/ 2446310 h 4196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4532" h="4196758">
                <a:moveTo>
                  <a:pt x="44539" y="2446310"/>
                </a:moveTo>
                <a:cubicBezTo>
                  <a:pt x="15336" y="2303599"/>
                  <a:pt x="0" y="2155836"/>
                  <a:pt x="0" y="2004492"/>
                </a:cubicBezTo>
                <a:cubicBezTo>
                  <a:pt x="0" y="1474787"/>
                  <a:pt x="187867" y="988960"/>
                  <a:pt x="500607" y="610007"/>
                </a:cubicBezTo>
                <a:lnTo>
                  <a:pt x="589546" y="512149"/>
                </a:lnTo>
                <a:lnTo>
                  <a:pt x="3077760" y="0"/>
                </a:lnTo>
                <a:lnTo>
                  <a:pt x="3237230" y="76821"/>
                </a:lnTo>
                <a:cubicBezTo>
                  <a:pt x="3920615" y="448057"/>
                  <a:pt x="4384532" y="1172098"/>
                  <a:pt x="4384532" y="2004492"/>
                </a:cubicBezTo>
                <a:cubicBezTo>
                  <a:pt x="4384532" y="3215247"/>
                  <a:pt x="3403021" y="4196758"/>
                  <a:pt x="2192266" y="4196758"/>
                </a:cubicBezTo>
                <a:cubicBezTo>
                  <a:pt x="1132855" y="4196758"/>
                  <a:pt x="248960" y="3445288"/>
                  <a:pt x="44539" y="2446310"/>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E398535-2BC4-1E25-F797-18DE6FF4C02B}"/>
              </a:ext>
            </a:extLst>
          </p:cNvPr>
          <p:cNvSpPr>
            <a:spLocks noGrp="1"/>
          </p:cNvSpPr>
          <p:nvPr>
            <p:ph type="title"/>
          </p:nvPr>
        </p:nvSpPr>
        <p:spPr>
          <a:xfrm>
            <a:off x="387927" y="1028701"/>
            <a:ext cx="3248863" cy="3020785"/>
          </a:xfrm>
        </p:spPr>
        <p:txBody>
          <a:bodyPr>
            <a:normAutofit/>
          </a:bodyPr>
          <a:lstStyle/>
          <a:p>
            <a:pPr algn="r"/>
            <a:r>
              <a:rPr lang="en-US" sz="2700">
                <a:solidFill>
                  <a:schemeClr val="bg1"/>
                </a:solidFill>
              </a:rPr>
              <a:t>References </a:t>
            </a:r>
          </a:p>
        </p:txBody>
      </p:sp>
      <p:sp>
        <p:nvSpPr>
          <p:cNvPr id="3" name="Content Placeholder 2">
            <a:extLst>
              <a:ext uri="{FF2B5EF4-FFF2-40B4-BE49-F238E27FC236}">
                <a16:creationId xmlns:a16="http://schemas.microsoft.com/office/drawing/2014/main" id="{AC48CF9A-25CE-997A-89F8-6AA0DE3FCE12}"/>
              </a:ext>
            </a:extLst>
          </p:cNvPr>
          <p:cNvSpPr>
            <a:spLocks noGrp="1"/>
          </p:cNvSpPr>
          <p:nvPr>
            <p:ph idx="1"/>
          </p:nvPr>
        </p:nvSpPr>
        <p:spPr>
          <a:xfrm>
            <a:off x="4198776" y="627056"/>
            <a:ext cx="7981206" cy="5245108"/>
          </a:xfrm>
        </p:spPr>
        <p:txBody>
          <a:bodyPr>
            <a:normAutofit/>
          </a:bodyPr>
          <a:lstStyle/>
          <a:p>
            <a:pPr marR="0" indent="0">
              <a:lnSpc>
                <a:spcPct val="110000"/>
              </a:lnSpc>
              <a:spcBef>
                <a:spcPts val="0"/>
              </a:spcBef>
              <a:spcAft>
                <a:spcPts val="0"/>
              </a:spcAft>
              <a:buNone/>
            </a:pPr>
            <a:endParaRPr lang="en-US" sz="1500" b="1" u="sng" dirty="0">
              <a:effectLst/>
              <a:latin typeface="Calibri" panose="020F0502020204030204" pitchFamily="34" charset="0"/>
              <a:ea typeface="Calibri" panose="020F0502020204030204" pitchFamily="34" charset="0"/>
              <a:cs typeface="Times New Roman" panose="02020603050405020304" pitchFamily="18" charset="0"/>
              <a:hlinkClick r:id="rId2"/>
            </a:endParaRPr>
          </a:p>
          <a:p>
            <a:pPr marL="514350" indent="-285750">
              <a:lnSpc>
                <a:spcPct val="200000"/>
              </a:lnSpc>
              <a:spcBef>
                <a:spcPts val="0"/>
              </a:spcBef>
            </a:pPr>
            <a:r>
              <a:rPr lang="en-US" sz="1500" u="sng" dirty="0">
                <a:effectLst/>
                <a:latin typeface="Calibri" panose="020F0502020204030204" pitchFamily="34" charset="0"/>
                <a:ea typeface="Calibri" panose="020F0502020204030204" pitchFamily="34" charset="0"/>
                <a:cs typeface="Times New Roman" panose="02020603050405020304" pitchFamily="18" charset="0"/>
                <a:hlinkClick r:id="rId2"/>
              </a:rPr>
              <a:t>https://www.newstreaming.com/top-5-supply-chain-challenges-in-the-automotive-industry/</a:t>
            </a:r>
            <a:endParaRPr lang="en-US" sz="1500" u="sng" dirty="0">
              <a:latin typeface="Calibri" panose="020F0502020204030204" pitchFamily="34" charset="0"/>
              <a:ea typeface="Calibri" panose="020F0502020204030204" pitchFamily="34" charset="0"/>
              <a:cs typeface="Times New Roman" panose="02020603050405020304" pitchFamily="18" charset="0"/>
            </a:endParaRPr>
          </a:p>
          <a:p>
            <a:pPr marL="514350" indent="-285750">
              <a:lnSpc>
                <a:spcPct val="200000"/>
              </a:lnSpc>
              <a:spcBef>
                <a:spcPts val="0"/>
              </a:spcBef>
            </a:pPr>
            <a:r>
              <a:rPr lang="fr-FR" sz="1500" u="sng" dirty="0">
                <a:effectLst/>
                <a:latin typeface="Calibri" panose="020F0502020204030204" pitchFamily="34" charset="0"/>
                <a:ea typeface="Calibri" panose="020F0502020204030204" pitchFamily="34" charset="0"/>
                <a:cs typeface="Times New Roman" panose="02020603050405020304" pitchFamily="18" charset="0"/>
                <a:hlinkClick r:id="rId3"/>
              </a:rPr>
              <a:t>https://www.guideautoweb.com/en/articles/66413/ford-recalls-nearly-3-million-vehicles-to-fix-shift-cable-issue/</a:t>
            </a:r>
            <a:endParaRPr lang="fr-FR" sz="1500" u="sng" dirty="0">
              <a:latin typeface="Calibri" panose="020F0502020204030204" pitchFamily="34" charset="0"/>
              <a:ea typeface="Calibri" panose="020F0502020204030204" pitchFamily="34" charset="0"/>
              <a:cs typeface="Times New Roman" panose="02020603050405020304" pitchFamily="18" charset="0"/>
            </a:endParaRPr>
          </a:p>
          <a:p>
            <a:pPr marL="514350" indent="-285750">
              <a:lnSpc>
                <a:spcPct val="200000"/>
              </a:lnSpc>
              <a:spcBef>
                <a:spcPts val="0"/>
              </a:spcBef>
            </a:pPr>
            <a:r>
              <a:rPr lang="en-CA" sz="1500" u="sng" dirty="0">
                <a:effectLst/>
                <a:latin typeface="Calibri" panose="020F0502020204030204" pitchFamily="34" charset="0"/>
                <a:ea typeface="Calibri" panose="020F0502020204030204" pitchFamily="34" charset="0"/>
                <a:cs typeface="Times New Roman" panose="02020603050405020304" pitchFamily="18" charset="0"/>
                <a:hlinkClick r:id="rId4"/>
              </a:rPr>
              <a:t>https://www.usatoday.com/story/money/cars/2021/03/18/gda-car-recalls-20210318/43470599/</a:t>
            </a:r>
            <a:endParaRPr lang="fr-FR" sz="1500" u="sng" dirty="0">
              <a:latin typeface="Calibri" panose="020F0502020204030204" pitchFamily="34" charset="0"/>
              <a:ea typeface="Calibri" panose="020F0502020204030204" pitchFamily="34" charset="0"/>
              <a:cs typeface="Times New Roman" panose="02020603050405020304" pitchFamily="18" charset="0"/>
            </a:endParaRPr>
          </a:p>
          <a:p>
            <a:pPr marL="514350" indent="-285750">
              <a:lnSpc>
                <a:spcPct val="200000"/>
              </a:lnSpc>
              <a:spcBef>
                <a:spcPts val="0"/>
              </a:spcBef>
            </a:pPr>
            <a:r>
              <a:rPr lang="fr-FR" sz="1500" u="sng" dirty="0">
                <a:effectLst/>
                <a:latin typeface="Calibri" panose="020F0502020204030204" pitchFamily="34" charset="0"/>
                <a:ea typeface="Calibri" panose="020F0502020204030204" pitchFamily="34" charset="0"/>
                <a:cs typeface="Times New Roman" panose="02020603050405020304" pitchFamily="18" charset="0"/>
                <a:hlinkClick r:id="rId5"/>
              </a:rPr>
              <a:t>https://www.usatoday.com/story/money/cars/2020/06/18/gda-car-recalls-20200618/111982106/</a:t>
            </a:r>
            <a:endParaRPr lang="fr-FR" sz="1500" u="sng" dirty="0">
              <a:latin typeface="Calibri" panose="020F0502020204030204" pitchFamily="34" charset="0"/>
              <a:ea typeface="Calibri" panose="020F0502020204030204" pitchFamily="34" charset="0"/>
              <a:cs typeface="Times New Roman" panose="02020603050405020304" pitchFamily="18" charset="0"/>
            </a:endParaRPr>
          </a:p>
          <a:p>
            <a:pPr marL="514350" indent="-285750">
              <a:lnSpc>
                <a:spcPct val="200000"/>
              </a:lnSpc>
              <a:spcBef>
                <a:spcPts val="0"/>
              </a:spcBef>
            </a:pPr>
            <a:r>
              <a:rPr lang="en-CA" sz="1500" u="sng" dirty="0">
                <a:effectLst/>
                <a:latin typeface="Calibri" panose="020F0502020204030204" pitchFamily="34" charset="0"/>
                <a:ea typeface="Calibri" panose="020F0502020204030204" pitchFamily="34" charset="0"/>
                <a:cs typeface="Times New Roman" panose="02020603050405020304" pitchFamily="18" charset="0"/>
                <a:hlinkClick r:id="rId6"/>
              </a:rPr>
              <a:t>https://www.thecarconnection.com/news/1130078_gm-expands-recall-of-2018-escalade-tahoe-yukon-suvs-and-silverado-and-sierra-pickups</a:t>
            </a:r>
            <a:endParaRPr lang="en-CA" sz="1500" u="sng" dirty="0">
              <a:latin typeface="Calibri" panose="020F0502020204030204" pitchFamily="34" charset="0"/>
              <a:ea typeface="Calibri" panose="020F0502020204030204" pitchFamily="34" charset="0"/>
              <a:cs typeface="Times New Roman" panose="02020603050405020304" pitchFamily="18" charset="0"/>
            </a:endParaRPr>
          </a:p>
          <a:p>
            <a:pPr marL="514350" indent="-285750">
              <a:lnSpc>
                <a:spcPct val="200000"/>
              </a:lnSpc>
              <a:spcBef>
                <a:spcPts val="0"/>
              </a:spcBef>
            </a:pPr>
            <a:r>
              <a:rPr lang="en-US" sz="1500" u="sng" dirty="0">
                <a:effectLst/>
                <a:latin typeface="Calibri" panose="020F0502020204030204" pitchFamily="34" charset="0"/>
                <a:ea typeface="Calibri" panose="020F0502020204030204" pitchFamily="34" charset="0"/>
                <a:cs typeface="Times New Roman" panose="02020603050405020304" pitchFamily="18" charset="0"/>
                <a:hlinkClick r:id="rId7"/>
              </a:rPr>
              <a:t>https://datahub.transportation.gov/Automobiles/NHTSA-Recalls-by-Manufacturer/mu99-t4jn</a:t>
            </a:r>
            <a:endParaRPr lang="en-US" sz="1500" u="sng" dirty="0">
              <a:latin typeface="Calibri" panose="020F0502020204030204" pitchFamily="34" charset="0"/>
              <a:ea typeface="Calibri" panose="020F0502020204030204" pitchFamily="34" charset="0"/>
              <a:cs typeface="Times New Roman" panose="02020603050405020304" pitchFamily="18" charset="0"/>
            </a:endParaRPr>
          </a:p>
          <a:p>
            <a:pPr marL="457200" lvl="1" indent="0">
              <a:lnSpc>
                <a:spcPct val="110000"/>
              </a:lnSpc>
              <a:spcBef>
                <a:spcPts val="0"/>
              </a:spcBef>
              <a:spcAft>
                <a:spcPts val="800"/>
              </a:spcAft>
              <a:buNone/>
            </a:pPr>
            <a:endParaRPr lang="en-US" sz="1500" u="sng"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10000"/>
              </a:lnSpc>
              <a:spcBef>
                <a:spcPts val="0"/>
              </a:spcBef>
              <a:spcAft>
                <a:spcPts val="800"/>
              </a:spcAft>
              <a:buNone/>
            </a:pP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0000"/>
              </a:lnSpc>
            </a:pPr>
            <a:endParaRPr lang="en-US" sz="1500" dirty="0"/>
          </a:p>
        </p:txBody>
      </p:sp>
    </p:spTree>
    <p:extLst>
      <p:ext uri="{BB962C8B-B14F-4D97-AF65-F5344CB8AC3E}">
        <p14:creationId xmlns:p14="http://schemas.microsoft.com/office/powerpoint/2010/main" val="1764665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31">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3DAF57D-F042-D37D-60F6-21F5EE7E8645}"/>
              </a:ext>
            </a:extLst>
          </p:cNvPr>
          <p:cNvSpPr>
            <a:spLocks noGrp="1"/>
          </p:cNvSpPr>
          <p:nvPr>
            <p:ph type="title"/>
          </p:nvPr>
        </p:nvSpPr>
        <p:spPr>
          <a:xfrm>
            <a:off x="474243" y="681317"/>
            <a:ext cx="3236613" cy="3406187"/>
          </a:xfrm>
        </p:spPr>
        <p:txBody>
          <a:bodyPr vert="horz" lIns="0" tIns="0" rIns="0" bIns="0" rtlCol="0" anchor="b">
            <a:normAutofit/>
          </a:bodyPr>
          <a:lstStyle/>
          <a:p>
            <a:pPr algn="r"/>
            <a:r>
              <a:rPr lang="en-US" sz="3200" spc="750">
                <a:solidFill>
                  <a:schemeClr val="bg1"/>
                </a:solidFill>
              </a:rPr>
              <a:t>THANK YOU</a:t>
            </a:r>
          </a:p>
        </p:txBody>
      </p:sp>
      <p:pic>
        <p:nvPicPr>
          <p:cNvPr id="25" name="Graphic 24" descr="Smiling Face with No Fill">
            <a:extLst>
              <a:ext uri="{FF2B5EF4-FFF2-40B4-BE49-F238E27FC236}">
                <a16:creationId xmlns:a16="http://schemas.microsoft.com/office/drawing/2014/main" id="{F1F0CACC-CAD0-FE97-C71F-E2E758F23A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35131" y="457200"/>
            <a:ext cx="5951114" cy="5951114"/>
          </a:xfrm>
          <a:prstGeom prst="rect">
            <a:avLst/>
          </a:prstGeom>
        </p:spPr>
      </p:pic>
    </p:spTree>
    <p:extLst>
      <p:ext uri="{BB962C8B-B14F-4D97-AF65-F5344CB8AC3E}">
        <p14:creationId xmlns:p14="http://schemas.microsoft.com/office/powerpoint/2010/main" val="2751751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8F1DA978-2FF0-4E09-976F-91C6D4AA5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0619" y="381383"/>
            <a:ext cx="6858000" cy="6095233"/>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25488" y="125488"/>
            <a:ext cx="6346209" cy="6095235"/>
          </a:xfrm>
          <a:prstGeom prst="rect">
            <a:avLst/>
          </a:prstGeom>
          <a:gradFill>
            <a:gsLst>
              <a:gs pos="0">
                <a:schemeClr val="accent5">
                  <a:lumMod val="60000"/>
                  <a:lumOff val="40000"/>
                  <a:alpha val="0"/>
                </a:schemeClr>
              </a:gs>
              <a:gs pos="99000">
                <a:schemeClr val="accent2">
                  <a:alpha val="90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788104" y="2550870"/>
            <a:ext cx="2501979" cy="6112279"/>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79BBB12-9455-421B-86B2-0EA775202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72450" y="728296"/>
            <a:ext cx="4808302" cy="4808302"/>
          </a:xfrm>
          <a:prstGeom prst="ellipse">
            <a:avLst/>
          </a:pr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B4763E5-CA96-D328-A955-F96A8908E565}"/>
              </a:ext>
            </a:extLst>
          </p:cNvPr>
          <p:cNvSpPr>
            <a:spLocks noGrp="1"/>
          </p:cNvSpPr>
          <p:nvPr>
            <p:ph type="title"/>
          </p:nvPr>
        </p:nvSpPr>
        <p:spPr>
          <a:xfrm>
            <a:off x="675866" y="1113183"/>
            <a:ext cx="5060112" cy="1299077"/>
          </a:xfrm>
        </p:spPr>
        <p:txBody>
          <a:bodyPr vert="horz" lIns="0" tIns="0" rIns="0" bIns="0" rtlCol="0" anchor="b">
            <a:normAutofit/>
          </a:bodyPr>
          <a:lstStyle/>
          <a:p>
            <a:r>
              <a:rPr lang="en-US" sz="2800" spc="750" dirty="0">
                <a:solidFill>
                  <a:schemeClr val="bg1"/>
                </a:solidFill>
              </a:rPr>
              <a:t>Team members</a:t>
            </a:r>
          </a:p>
        </p:txBody>
      </p:sp>
      <p:pic>
        <p:nvPicPr>
          <p:cNvPr id="7" name="Graphic 6" descr="Users">
            <a:extLst>
              <a:ext uri="{FF2B5EF4-FFF2-40B4-BE49-F238E27FC236}">
                <a16:creationId xmlns:a16="http://schemas.microsoft.com/office/drawing/2014/main" id="{325CAD1E-AF19-F64C-3820-4B915C0ED4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19154" y="1199785"/>
            <a:ext cx="4449692" cy="4449692"/>
          </a:xfrm>
          <a:prstGeom prst="rect">
            <a:avLst/>
          </a:prstGeom>
        </p:spPr>
      </p:pic>
      <p:sp>
        <p:nvSpPr>
          <p:cNvPr id="13" name="TextBox 12">
            <a:extLst>
              <a:ext uri="{FF2B5EF4-FFF2-40B4-BE49-F238E27FC236}">
                <a16:creationId xmlns:a16="http://schemas.microsoft.com/office/drawing/2014/main" id="{749E4961-20E9-E0D3-6704-B192D3E2CAA8}"/>
              </a:ext>
            </a:extLst>
          </p:cNvPr>
          <p:cNvSpPr txBox="1"/>
          <p:nvPr/>
        </p:nvSpPr>
        <p:spPr>
          <a:xfrm>
            <a:off x="554137" y="2466849"/>
            <a:ext cx="4153037" cy="1477328"/>
          </a:xfrm>
          <a:prstGeom prst="rect">
            <a:avLst/>
          </a:prstGeom>
          <a:noFill/>
        </p:spPr>
        <p:txBody>
          <a:bodyPr wrap="square">
            <a:spAutoFit/>
          </a:bodyPr>
          <a:lstStyle/>
          <a:p>
            <a:r>
              <a:rPr lang="en-IN" dirty="0">
                <a:solidFill>
                  <a:schemeClr val="bg1"/>
                </a:solidFill>
              </a:rPr>
              <a:t>Mahesh Kunasani         -0772746</a:t>
            </a:r>
          </a:p>
          <a:p>
            <a:r>
              <a:rPr lang="en-IN" dirty="0">
                <a:solidFill>
                  <a:schemeClr val="bg1"/>
                </a:solidFill>
              </a:rPr>
              <a:t>Rajasekhar </a:t>
            </a:r>
            <a:r>
              <a:rPr lang="en-IN" dirty="0" err="1">
                <a:solidFill>
                  <a:schemeClr val="bg1"/>
                </a:solidFill>
              </a:rPr>
              <a:t>Gollamudi</a:t>
            </a:r>
            <a:r>
              <a:rPr lang="en-IN" dirty="0">
                <a:solidFill>
                  <a:schemeClr val="bg1"/>
                </a:solidFill>
              </a:rPr>
              <a:t> –0</a:t>
            </a:r>
            <a:r>
              <a:rPr lang="en-CA" dirty="0">
                <a:solidFill>
                  <a:schemeClr val="bg1"/>
                </a:solidFill>
              </a:rPr>
              <a:t>794183</a:t>
            </a:r>
          </a:p>
          <a:p>
            <a:r>
              <a:rPr lang="en-CA" dirty="0">
                <a:solidFill>
                  <a:schemeClr val="bg1"/>
                </a:solidFill>
              </a:rPr>
              <a:t>Phanindhra </a:t>
            </a:r>
            <a:r>
              <a:rPr lang="en-CA" dirty="0" err="1">
                <a:solidFill>
                  <a:schemeClr val="bg1"/>
                </a:solidFill>
              </a:rPr>
              <a:t>Garlapati</a:t>
            </a:r>
            <a:r>
              <a:rPr lang="en-CA" dirty="0">
                <a:solidFill>
                  <a:schemeClr val="bg1"/>
                </a:solidFill>
              </a:rPr>
              <a:t>  -0789117</a:t>
            </a:r>
          </a:p>
          <a:p>
            <a:r>
              <a:rPr lang="en-CA" dirty="0">
                <a:solidFill>
                  <a:schemeClr val="bg1"/>
                </a:solidFill>
              </a:rPr>
              <a:t>Aravind </a:t>
            </a:r>
            <a:r>
              <a:rPr lang="en-CA" dirty="0" err="1">
                <a:solidFill>
                  <a:schemeClr val="bg1"/>
                </a:solidFill>
              </a:rPr>
              <a:t>Nagilla</a:t>
            </a:r>
            <a:r>
              <a:rPr lang="en-CA" dirty="0">
                <a:solidFill>
                  <a:schemeClr val="bg1"/>
                </a:solidFill>
              </a:rPr>
              <a:t>             –0784912</a:t>
            </a:r>
          </a:p>
          <a:p>
            <a:r>
              <a:rPr lang="en-CA" dirty="0">
                <a:solidFill>
                  <a:schemeClr val="bg1"/>
                </a:solidFill>
              </a:rPr>
              <a:t>Bhanu Prakash               -0788783</a:t>
            </a:r>
            <a:endParaRPr lang="en-IN" dirty="0">
              <a:solidFill>
                <a:schemeClr val="bg1"/>
              </a:solidFill>
            </a:endParaRPr>
          </a:p>
        </p:txBody>
      </p:sp>
      <p:sp>
        <p:nvSpPr>
          <p:cNvPr id="17" name="TextBox 16">
            <a:extLst>
              <a:ext uri="{FF2B5EF4-FFF2-40B4-BE49-F238E27FC236}">
                <a16:creationId xmlns:a16="http://schemas.microsoft.com/office/drawing/2014/main" id="{7AB569C3-AF4F-A95D-6882-B384B78D4560}"/>
              </a:ext>
            </a:extLst>
          </p:cNvPr>
          <p:cNvSpPr txBox="1"/>
          <p:nvPr/>
        </p:nvSpPr>
        <p:spPr>
          <a:xfrm>
            <a:off x="353888" y="4879240"/>
            <a:ext cx="5387455" cy="307777"/>
          </a:xfrm>
          <a:prstGeom prst="rect">
            <a:avLst/>
          </a:prstGeom>
          <a:noFill/>
        </p:spPr>
        <p:txBody>
          <a:bodyPr wrap="square">
            <a:spAutoFit/>
          </a:bodyPr>
          <a:lstStyle/>
          <a:p>
            <a:r>
              <a:rPr lang="en-CA" sz="1400" dirty="0">
                <a:solidFill>
                  <a:schemeClr val="bg1"/>
                </a:solidFill>
                <a:hlinkClick r:id="rId4">
                  <a:extLst>
                    <a:ext uri="{A12FA001-AC4F-418D-AE19-62706E023703}">
                      <ahyp:hlinkClr xmlns:ahyp="http://schemas.microsoft.com/office/drawing/2018/hyperlinkcolor" val="tx"/>
                    </a:ext>
                  </a:extLst>
                </a:hlinkClick>
              </a:rPr>
              <a:t>https://github.com/MKUNASANI531/Vehicle-recall</a:t>
            </a:r>
            <a:endParaRPr lang="en-CA" sz="1400" dirty="0">
              <a:solidFill>
                <a:schemeClr val="bg1"/>
              </a:solidFill>
            </a:endParaRPr>
          </a:p>
        </p:txBody>
      </p:sp>
      <p:sp>
        <p:nvSpPr>
          <p:cNvPr id="21" name="TextBox 20">
            <a:extLst>
              <a:ext uri="{FF2B5EF4-FFF2-40B4-BE49-F238E27FC236}">
                <a16:creationId xmlns:a16="http://schemas.microsoft.com/office/drawing/2014/main" id="{1D7192BF-B82B-A61B-2651-8F0F07351567}"/>
              </a:ext>
            </a:extLst>
          </p:cNvPr>
          <p:cNvSpPr txBox="1"/>
          <p:nvPr/>
        </p:nvSpPr>
        <p:spPr>
          <a:xfrm>
            <a:off x="530749" y="4266677"/>
            <a:ext cx="6102626" cy="523220"/>
          </a:xfrm>
          <a:prstGeom prst="rect">
            <a:avLst/>
          </a:prstGeom>
          <a:noFill/>
        </p:spPr>
        <p:txBody>
          <a:bodyPr wrap="square">
            <a:spAutoFit/>
          </a:bodyPr>
          <a:lstStyle/>
          <a:p>
            <a:r>
              <a:rPr lang="en-IN" sz="2800" b="1" cap="all" spc="750" dirty="0">
                <a:solidFill>
                  <a:schemeClr val="bg1"/>
                </a:solidFill>
                <a:latin typeface="+mj-lt"/>
                <a:ea typeface="+mj-ea"/>
                <a:cs typeface="+mj-cs"/>
              </a:rPr>
              <a:t>GITHUB</a:t>
            </a:r>
            <a:r>
              <a:rPr lang="en-IN" dirty="0">
                <a:solidFill>
                  <a:schemeClr val="bg1"/>
                </a:solidFill>
              </a:rPr>
              <a:t> </a:t>
            </a:r>
            <a:r>
              <a:rPr lang="en-IN" sz="2800" b="1" cap="all" spc="750" dirty="0">
                <a:solidFill>
                  <a:schemeClr val="bg1"/>
                </a:solidFill>
                <a:latin typeface="+mj-lt"/>
                <a:ea typeface="+mj-ea"/>
                <a:cs typeface="+mj-cs"/>
              </a:rPr>
              <a:t>LINK</a:t>
            </a:r>
            <a:r>
              <a:rPr lang="en-IN" dirty="0">
                <a:solidFill>
                  <a:schemeClr val="bg1"/>
                </a:solidFill>
              </a:rPr>
              <a:t>:</a:t>
            </a:r>
            <a:endParaRPr lang="en-CA" dirty="0">
              <a:solidFill>
                <a:schemeClr val="bg1"/>
              </a:solidFill>
            </a:endParaRPr>
          </a:p>
        </p:txBody>
      </p:sp>
    </p:spTree>
    <p:extLst>
      <p:ext uri="{BB962C8B-B14F-4D97-AF65-F5344CB8AC3E}">
        <p14:creationId xmlns:p14="http://schemas.microsoft.com/office/powerpoint/2010/main" val="1924183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7">
            <a:extLst>
              <a:ext uri="{FF2B5EF4-FFF2-40B4-BE49-F238E27FC236}">
                <a16:creationId xmlns:a16="http://schemas.microsoft.com/office/drawing/2014/main" id="{E3CBB9B1-7B7D-4BA1-A1AF-572168B39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C8605F-38CA-2853-36C3-2275A3FA4BEF}"/>
              </a:ext>
            </a:extLst>
          </p:cNvPr>
          <p:cNvSpPr>
            <a:spLocks noGrp="1"/>
          </p:cNvSpPr>
          <p:nvPr>
            <p:ph type="title"/>
          </p:nvPr>
        </p:nvSpPr>
        <p:spPr>
          <a:xfrm>
            <a:off x="8643193" y="457201"/>
            <a:ext cx="3091607" cy="1727643"/>
          </a:xfrm>
        </p:spPr>
        <p:txBody>
          <a:bodyPr anchor="b">
            <a:normAutofit/>
          </a:bodyPr>
          <a:lstStyle/>
          <a:p>
            <a:r>
              <a:rPr lang="en-IN" sz="2800" dirty="0">
                <a:latin typeface="Times New Roman" panose="02020603050405020304" pitchFamily="18" charset="0"/>
                <a:cs typeface="Times New Roman" panose="02020603050405020304" pitchFamily="18" charset="0"/>
              </a:rPr>
              <a:t>Table OF contents</a:t>
            </a:r>
            <a:endParaRPr lang="en-CA" sz="2800" dirty="0">
              <a:latin typeface="Times New Roman" panose="02020603050405020304" pitchFamily="18" charset="0"/>
              <a:cs typeface="Times New Roman" panose="02020603050405020304" pitchFamily="18" charset="0"/>
            </a:endParaRPr>
          </a:p>
        </p:txBody>
      </p:sp>
      <p:pic>
        <p:nvPicPr>
          <p:cNvPr id="5" name="Picture 4" descr="Desk with productivity items">
            <a:extLst>
              <a:ext uri="{FF2B5EF4-FFF2-40B4-BE49-F238E27FC236}">
                <a16:creationId xmlns:a16="http://schemas.microsoft.com/office/drawing/2014/main" id="{86C0AF4E-FA03-5828-ED8A-76C143967817}"/>
              </a:ext>
            </a:extLst>
          </p:cNvPr>
          <p:cNvPicPr>
            <a:picLocks noChangeAspect="1"/>
          </p:cNvPicPr>
          <p:nvPr/>
        </p:nvPicPr>
        <p:blipFill rotWithShape="1">
          <a:blip r:embed="rId2"/>
          <a:srcRect l="14526" r="943" b="-1"/>
          <a:stretch/>
        </p:blipFill>
        <p:spPr>
          <a:xfrm>
            <a:off x="20" y="431"/>
            <a:ext cx="8115280" cy="6408311"/>
          </a:xfrm>
          <a:prstGeom prst="rect">
            <a:avLst/>
          </a:prstGeom>
        </p:spPr>
      </p:pic>
      <p:sp>
        <p:nvSpPr>
          <p:cNvPr id="3" name="Content Placeholder 2">
            <a:extLst>
              <a:ext uri="{FF2B5EF4-FFF2-40B4-BE49-F238E27FC236}">
                <a16:creationId xmlns:a16="http://schemas.microsoft.com/office/drawing/2014/main" id="{A31980E7-6741-D4C5-6F09-F21FF1DFC819}"/>
              </a:ext>
            </a:extLst>
          </p:cNvPr>
          <p:cNvSpPr>
            <a:spLocks noGrp="1"/>
          </p:cNvSpPr>
          <p:nvPr>
            <p:ph idx="1"/>
          </p:nvPr>
        </p:nvSpPr>
        <p:spPr>
          <a:xfrm>
            <a:off x="8643193" y="2530549"/>
            <a:ext cx="2942813" cy="3428124"/>
          </a:xfrm>
        </p:spPr>
        <p:txBody>
          <a:bodyPr>
            <a:normAutofit/>
          </a:bodyPr>
          <a:lstStyle/>
          <a:p>
            <a:r>
              <a:rPr lang="en-IN" sz="1800" dirty="0">
                <a:latin typeface="Times New Roman" panose="02020603050405020304" pitchFamily="18" charset="0"/>
                <a:cs typeface="Times New Roman" panose="02020603050405020304" pitchFamily="18" charset="0"/>
              </a:rPr>
              <a:t>Problem Statement</a:t>
            </a:r>
          </a:p>
          <a:p>
            <a:r>
              <a:rPr lang="en-IN" sz="1800" dirty="0">
                <a:latin typeface="Times New Roman" panose="02020603050405020304" pitchFamily="18" charset="0"/>
                <a:cs typeface="Times New Roman" panose="02020603050405020304" pitchFamily="18" charset="0"/>
              </a:rPr>
              <a:t>How a Recall Happens? </a:t>
            </a:r>
          </a:p>
          <a:p>
            <a:r>
              <a:rPr lang="en-IN" sz="1800" dirty="0">
                <a:latin typeface="Times New Roman" panose="02020603050405020304" pitchFamily="18" charset="0"/>
                <a:cs typeface="Times New Roman" panose="02020603050405020304" pitchFamily="18" charset="0"/>
              </a:rPr>
              <a:t>Dataset and Sources</a:t>
            </a:r>
          </a:p>
          <a:p>
            <a:r>
              <a:rPr lang="en-IN" sz="1800" dirty="0">
                <a:latin typeface="Times New Roman" panose="02020603050405020304" pitchFamily="18" charset="0"/>
                <a:cs typeface="Times New Roman" panose="02020603050405020304" pitchFamily="18" charset="0"/>
              </a:rPr>
              <a:t>Data Cleaning</a:t>
            </a:r>
          </a:p>
          <a:p>
            <a:r>
              <a:rPr lang="en-IN" sz="1800" dirty="0">
                <a:latin typeface="Times New Roman" panose="02020603050405020304" pitchFamily="18" charset="0"/>
                <a:cs typeface="Times New Roman" panose="02020603050405020304" pitchFamily="18" charset="0"/>
              </a:rPr>
              <a:t>Tableau Story</a:t>
            </a:r>
          </a:p>
          <a:p>
            <a:r>
              <a:rPr lang="en-IN" sz="1800" dirty="0">
                <a:latin typeface="Times New Roman" panose="02020603050405020304" pitchFamily="18" charset="0"/>
                <a:cs typeface="Times New Roman" panose="02020603050405020304" pitchFamily="18" charset="0"/>
              </a:rPr>
              <a:t>Challenges</a:t>
            </a:r>
          </a:p>
          <a:p>
            <a:r>
              <a:rPr lang="en-IN" sz="1800" dirty="0">
                <a:latin typeface="Times New Roman" panose="02020603050405020304" pitchFamily="18" charset="0"/>
                <a:cs typeface="Times New Roman" panose="02020603050405020304" pitchFamily="18" charset="0"/>
              </a:rPr>
              <a:t>References</a:t>
            </a:r>
          </a:p>
          <a:p>
            <a:pPr marL="0" indent="0">
              <a:buNone/>
            </a:pPr>
            <a:endParaRPr lang="en-IN" sz="1400" dirty="0"/>
          </a:p>
          <a:p>
            <a:endParaRPr lang="en-IN" sz="1400" dirty="0"/>
          </a:p>
          <a:p>
            <a:endParaRPr lang="en-IN" sz="1400" dirty="0"/>
          </a:p>
          <a:p>
            <a:endParaRPr lang="en-IN" sz="1400" dirty="0"/>
          </a:p>
          <a:p>
            <a:endParaRPr lang="en-IN" sz="1400" dirty="0"/>
          </a:p>
          <a:p>
            <a:endParaRPr lang="en-IN" sz="1400" dirty="0"/>
          </a:p>
          <a:p>
            <a:endParaRPr lang="en-IN" sz="1400" dirty="0"/>
          </a:p>
        </p:txBody>
      </p:sp>
      <p:sp>
        <p:nvSpPr>
          <p:cNvPr id="25" name="Rectangle 19">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49257"/>
          </a:xfrm>
          <a:prstGeom prst="rect">
            <a:avLst/>
          </a:prstGeom>
          <a:gradFill>
            <a:gsLst>
              <a:gs pos="34000">
                <a:schemeClr val="accent4">
                  <a:alpha val="73000"/>
                </a:schemeClr>
              </a:gs>
              <a:gs pos="100000">
                <a:schemeClr val="accent5">
                  <a:alpha val="89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1">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8314"/>
            <a:ext cx="8115300" cy="449258"/>
          </a:xfrm>
          <a:prstGeom prst="rect">
            <a:avLst/>
          </a:prstGeom>
          <a:gradFill>
            <a:gsLst>
              <a:gs pos="22000">
                <a:schemeClr val="accent5">
                  <a:lumMod val="60000"/>
                  <a:lumOff val="40000"/>
                  <a:alpha val="55000"/>
                </a:schemeClr>
              </a:gs>
              <a:gs pos="99000">
                <a:schemeClr val="accent2"/>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5256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E12D9-A293-8A66-CE13-DFFE85BFEE87}"/>
              </a:ext>
            </a:extLst>
          </p:cNvPr>
          <p:cNvSpPr>
            <a:spLocks noGrp="1"/>
          </p:cNvSpPr>
          <p:nvPr>
            <p:ph type="title"/>
          </p:nvPr>
        </p:nvSpPr>
        <p:spPr>
          <a:xfrm>
            <a:off x="975360" y="199691"/>
            <a:ext cx="10241280" cy="933784"/>
          </a:xfrm>
        </p:spPr>
        <p:txBody>
          <a:bodyPr>
            <a:normAutofit/>
          </a:bodyPr>
          <a:lstStyle/>
          <a:p>
            <a:r>
              <a:rPr lang="en-IN" dirty="0"/>
              <a:t>PROBLEM STATEMENT</a:t>
            </a:r>
          </a:p>
        </p:txBody>
      </p:sp>
      <p:graphicFrame>
        <p:nvGraphicFramePr>
          <p:cNvPr id="5" name="Content Placeholder 2">
            <a:extLst>
              <a:ext uri="{FF2B5EF4-FFF2-40B4-BE49-F238E27FC236}">
                <a16:creationId xmlns:a16="http://schemas.microsoft.com/office/drawing/2014/main" id="{FBD414FE-AF3D-258E-4CB3-5813D5C6F131}"/>
              </a:ext>
            </a:extLst>
          </p:cNvPr>
          <p:cNvGraphicFramePr>
            <a:graphicFrameLocks noGrp="1"/>
          </p:cNvGraphicFramePr>
          <p:nvPr>
            <p:ph idx="1"/>
            <p:extLst>
              <p:ext uri="{D42A27DB-BD31-4B8C-83A1-F6EECF244321}">
                <p14:modId xmlns:p14="http://schemas.microsoft.com/office/powerpoint/2010/main" val="1776531697"/>
              </p:ext>
            </p:extLst>
          </p:nvPr>
        </p:nvGraphicFramePr>
        <p:xfrm>
          <a:off x="961053" y="1279017"/>
          <a:ext cx="10651827" cy="44455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2705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40BF4A1-714C-419E-A19F-578DE93BE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F91A9BD-D57F-4941-931F-40597AB3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54DB264-9467-4730-B9E9-C9A97DD66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90128" y="3609527"/>
            <a:ext cx="2458347"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BB097F88-2120-47B4-B891-5B28F66BB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7" y="1757079"/>
            <a:ext cx="3900088" cy="4178958"/>
          </a:xfrm>
          <a:custGeom>
            <a:avLst/>
            <a:gdLst>
              <a:gd name="connsiteX0" fmla="*/ 2431956 w 3900088"/>
              <a:gd name="connsiteY0" fmla="*/ 93939 h 4178958"/>
              <a:gd name="connsiteX1" fmla="*/ 3900088 w 3900088"/>
              <a:gd name="connsiteY1" fmla="*/ 2089479 h 4178958"/>
              <a:gd name="connsiteX2" fmla="*/ 1810609 w 3900088"/>
              <a:gd name="connsiteY2" fmla="*/ 4178958 h 4178958"/>
              <a:gd name="connsiteX3" fmla="*/ 77980 w 3900088"/>
              <a:gd name="connsiteY3" fmla="*/ 3257727 h 4178958"/>
              <a:gd name="connsiteX4" fmla="*/ 0 w 3900088"/>
              <a:gd name="connsiteY4" fmla="*/ 3129367 h 4178958"/>
              <a:gd name="connsiteX5" fmla="*/ 831517 w 3900088"/>
              <a:gd name="connsiteY5" fmla="*/ 244059 h 4178958"/>
              <a:gd name="connsiteX6" fmla="*/ 997290 w 3900088"/>
              <a:gd name="connsiteY6" fmla="*/ 164202 h 4178958"/>
              <a:gd name="connsiteX7" fmla="*/ 1810609 w 3900088"/>
              <a:gd name="connsiteY7" fmla="*/ 0 h 4178958"/>
              <a:gd name="connsiteX8" fmla="*/ 2431956 w 3900088"/>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8" h="4178958">
                <a:moveTo>
                  <a:pt x="2431956" y="93939"/>
                </a:moveTo>
                <a:cubicBezTo>
                  <a:pt x="3282517" y="358491"/>
                  <a:pt x="3900088" y="1151865"/>
                  <a:pt x="3900088" y="2089479"/>
                </a:cubicBezTo>
                <a:cubicBezTo>
                  <a:pt x="3900088" y="3243466"/>
                  <a:pt x="2964596" y="4178958"/>
                  <a:pt x="1810609" y="4178958"/>
                </a:cubicBezTo>
                <a:cubicBezTo>
                  <a:pt x="1089367" y="4178958"/>
                  <a:pt x="453475" y="3813531"/>
                  <a:pt x="77980" y="3257727"/>
                </a:cubicBezTo>
                <a:lnTo>
                  <a:pt x="0" y="3129367"/>
                </a:lnTo>
                <a:lnTo>
                  <a:pt x="831517" y="244059"/>
                </a:lnTo>
                <a:lnTo>
                  <a:pt x="997290" y="164202"/>
                </a:lnTo>
                <a:cubicBezTo>
                  <a:pt x="1247271" y="58468"/>
                  <a:pt x="1522112" y="0"/>
                  <a:pt x="1810609" y="0"/>
                </a:cubicBezTo>
                <a:cubicBezTo>
                  <a:pt x="2026982" y="0"/>
                  <a:pt x="2235673" y="32888"/>
                  <a:pt x="2431956" y="93939"/>
                </a:cubicBezTo>
                <a:close/>
              </a:path>
            </a:pathLst>
          </a:custGeom>
          <a:gradFill>
            <a:gsLst>
              <a:gs pos="36000">
                <a:schemeClr val="accent6">
                  <a:lumMod val="60000"/>
                  <a:lumOff val="40000"/>
                  <a:alpha val="6000"/>
                </a:schemeClr>
              </a:gs>
              <a:gs pos="100000">
                <a:schemeClr val="accent6">
                  <a:alpha val="2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BF9338F5-05AB-4DC5-BD1C-1A9F26C38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0099" y="411154"/>
            <a:ext cx="4395601"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A7EEB1-7C6C-41DA-904A-6A4AF4E91CB6}"/>
              </a:ext>
            </a:extLst>
          </p:cNvPr>
          <p:cNvSpPr>
            <a:spLocks noGrp="1"/>
          </p:cNvSpPr>
          <p:nvPr>
            <p:ph type="title"/>
          </p:nvPr>
        </p:nvSpPr>
        <p:spPr>
          <a:xfrm>
            <a:off x="457198" y="569277"/>
            <a:ext cx="3390645" cy="3363597"/>
          </a:xfrm>
        </p:spPr>
        <p:txBody>
          <a:bodyPr vert="horz" lIns="0" tIns="0" rIns="0" bIns="0" rtlCol="0" anchor="b">
            <a:normAutofit/>
          </a:bodyPr>
          <a:lstStyle/>
          <a:p>
            <a:pPr algn="r"/>
            <a:r>
              <a:rPr lang="en-US" sz="3200" dirty="0">
                <a:solidFill>
                  <a:schemeClr val="bg1"/>
                </a:solidFill>
              </a:rPr>
              <a:t>HOW A RECALL HAPPENS?</a:t>
            </a:r>
          </a:p>
        </p:txBody>
      </p:sp>
      <p:sp>
        <p:nvSpPr>
          <p:cNvPr id="3" name="Content Placeholder 2">
            <a:extLst>
              <a:ext uri="{FF2B5EF4-FFF2-40B4-BE49-F238E27FC236}">
                <a16:creationId xmlns:a16="http://schemas.microsoft.com/office/drawing/2014/main" id="{ED895FD6-4B96-7E04-306D-CEE67469350F}"/>
              </a:ext>
            </a:extLst>
          </p:cNvPr>
          <p:cNvSpPr>
            <a:spLocks noGrp="1"/>
          </p:cNvSpPr>
          <p:nvPr>
            <p:ph sz="half" idx="1"/>
          </p:nvPr>
        </p:nvSpPr>
        <p:spPr>
          <a:xfrm>
            <a:off x="4494271" y="802308"/>
            <a:ext cx="3426141" cy="2799092"/>
          </a:xfrm>
        </p:spPr>
        <p:txBody>
          <a:bodyPr>
            <a:normAutofit fontScale="85000" lnSpcReduction="20000"/>
          </a:bodyPr>
          <a:lstStyle/>
          <a:p>
            <a:pPr marL="160020" indent="-160020" defTabSz="640080">
              <a:spcBef>
                <a:spcPts val="700"/>
              </a:spcBef>
            </a:pPr>
            <a:r>
              <a:rPr lang="en-US" sz="2400" b="1" kern="1200" dirty="0">
                <a:latin typeface="Times New Roman" panose="02020603050405020304" pitchFamily="18" charset="0"/>
                <a:cs typeface="Times New Roman" panose="02020603050405020304" pitchFamily="18" charset="0"/>
              </a:rPr>
              <a:t>Identifying the defect</a:t>
            </a:r>
          </a:p>
          <a:p>
            <a:pPr marL="160020" indent="-160020" defTabSz="640080">
              <a:spcBef>
                <a:spcPts val="700"/>
              </a:spcBef>
            </a:pPr>
            <a:r>
              <a:rPr lang="en-US" sz="2400" b="1" kern="1200" dirty="0">
                <a:latin typeface="Times New Roman" panose="02020603050405020304" pitchFamily="18" charset="0"/>
                <a:cs typeface="Times New Roman" panose="02020603050405020304" pitchFamily="18" charset="0"/>
              </a:rPr>
              <a:t>Notifying regulatory agencies</a:t>
            </a:r>
          </a:p>
          <a:p>
            <a:pPr marL="160020" indent="-160020" defTabSz="640080">
              <a:spcBef>
                <a:spcPts val="700"/>
              </a:spcBef>
            </a:pPr>
            <a:r>
              <a:rPr lang="en-US" sz="2400" b="1" kern="1200" dirty="0">
                <a:latin typeface="Times New Roman" panose="02020603050405020304" pitchFamily="18" charset="0"/>
                <a:cs typeface="Times New Roman" panose="02020603050405020304" pitchFamily="18" charset="0"/>
              </a:rPr>
              <a:t>Notifying vehicle owners</a:t>
            </a:r>
          </a:p>
          <a:p>
            <a:pPr marL="160020" indent="-160020" defTabSz="640080">
              <a:spcBef>
                <a:spcPts val="700"/>
              </a:spcBef>
            </a:pPr>
            <a:r>
              <a:rPr lang="en-US" sz="2400" b="1" kern="1200" dirty="0">
                <a:latin typeface="Times New Roman" panose="02020603050405020304" pitchFamily="18" charset="0"/>
                <a:cs typeface="Times New Roman" panose="02020603050405020304" pitchFamily="18" charset="0"/>
              </a:rPr>
              <a:t>Remedying the defect</a:t>
            </a:r>
          </a:p>
          <a:p>
            <a:pPr marL="160020" indent="-160020" defTabSz="640080">
              <a:spcBef>
                <a:spcPts val="700"/>
              </a:spcBef>
            </a:pPr>
            <a:r>
              <a:rPr lang="en-US" sz="2400" b="1" kern="1200" dirty="0">
                <a:latin typeface="Times New Roman" panose="02020603050405020304" pitchFamily="18" charset="0"/>
                <a:cs typeface="Times New Roman" panose="02020603050405020304" pitchFamily="18" charset="0"/>
              </a:rPr>
              <a:t>Reporting to regulatory agencies</a:t>
            </a:r>
          </a:p>
          <a:p>
            <a:pPr marL="160020" indent="-160020" defTabSz="640080">
              <a:spcBef>
                <a:spcPts val="700"/>
              </a:spcBef>
            </a:pPr>
            <a:r>
              <a:rPr lang="en-US" sz="2400" b="1" kern="1200" dirty="0">
                <a:latin typeface="Times New Roman" panose="02020603050405020304" pitchFamily="18" charset="0"/>
                <a:cs typeface="Times New Roman" panose="02020603050405020304" pitchFamily="18" charset="0"/>
              </a:rPr>
              <a:t>Closing the recall</a:t>
            </a:r>
          </a:p>
          <a:p>
            <a:pPr marL="160020" indent="-160020" defTabSz="640080">
              <a:spcBef>
                <a:spcPts val="700"/>
              </a:spcBef>
            </a:pPr>
            <a:endParaRPr lang="en-US" sz="1800" b="1" dirty="0"/>
          </a:p>
        </p:txBody>
      </p:sp>
      <p:sp>
        <p:nvSpPr>
          <p:cNvPr id="4" name="Content Placeholder 3">
            <a:extLst>
              <a:ext uri="{FF2B5EF4-FFF2-40B4-BE49-F238E27FC236}">
                <a16:creationId xmlns:a16="http://schemas.microsoft.com/office/drawing/2014/main" id="{C42056CC-B9B3-2DA4-FA89-6D39EE8380A5}"/>
              </a:ext>
            </a:extLst>
          </p:cNvPr>
          <p:cNvSpPr>
            <a:spLocks noGrp="1"/>
          </p:cNvSpPr>
          <p:nvPr>
            <p:ph sz="half" idx="2"/>
          </p:nvPr>
        </p:nvSpPr>
        <p:spPr>
          <a:xfrm>
            <a:off x="4533135" y="3607869"/>
            <a:ext cx="7240530" cy="1793204"/>
          </a:xfrm>
        </p:spPr>
        <p:txBody>
          <a:bodyPr>
            <a:normAutofit fontScale="85000" lnSpcReduction="20000"/>
          </a:bodyPr>
          <a:lstStyle/>
          <a:p>
            <a:pPr marL="160020" indent="-160020" defTabSz="640080">
              <a:spcBef>
                <a:spcPts val="700"/>
              </a:spcBef>
            </a:pPr>
            <a:endParaRPr lang="en-US" sz="1800" b="1" kern="1200" dirty="0">
              <a:latin typeface="Söhne"/>
              <a:ea typeface="+mn-ea"/>
              <a:cs typeface="+mn-cs"/>
            </a:endParaRPr>
          </a:p>
          <a:p>
            <a:pPr marL="160020" indent="-160020" algn="just" defTabSz="640080">
              <a:spcBef>
                <a:spcPts val="700"/>
              </a:spcBef>
            </a:pPr>
            <a:r>
              <a:rPr lang="en-US" sz="2200" kern="1200" dirty="0">
                <a:latin typeface="Times New Roman" panose="02020603050405020304" pitchFamily="18" charset="0"/>
                <a:cs typeface="Times New Roman" panose="02020603050405020304" pitchFamily="18" charset="0"/>
              </a:rPr>
              <a:t>Overall, registering an automotive recall involves a complex process that requires coordination between the manufacturer, regulatory agencies, and vehicle owners. Timely and effective communication is critical to ensuring that affected vehicles are remedied as quickly as possible to minimize potential safety risks.</a:t>
            </a:r>
          </a:p>
          <a:p>
            <a:pPr marL="160020" indent="-160020" algn="just" defTabSz="640080">
              <a:spcBef>
                <a:spcPts val="700"/>
              </a:spcBef>
            </a:pPr>
            <a:endParaRPr lang="en-US" sz="1800" b="1" dirty="0"/>
          </a:p>
          <a:p>
            <a:pPr marL="160020" indent="-160020" algn="just" defTabSz="640080">
              <a:spcBef>
                <a:spcPts val="700"/>
              </a:spcBef>
            </a:pPr>
            <a:endParaRPr lang="en-US" sz="1800" b="1" dirty="0"/>
          </a:p>
        </p:txBody>
      </p:sp>
    </p:spTree>
    <p:extLst>
      <p:ext uri="{BB962C8B-B14F-4D97-AF65-F5344CB8AC3E}">
        <p14:creationId xmlns:p14="http://schemas.microsoft.com/office/powerpoint/2010/main" val="3185061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C5CC17-FF17-43CF-B073-D9051465D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EBE2DDC-0D14-44E6-A1AB-2EEC09507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7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8543D98-0AA2-43B4-B508-DC1DB7F3D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2414" y="1406060"/>
            <a:ext cx="6857572" cy="4045450"/>
          </a:xfrm>
          <a:prstGeom prst="rect">
            <a:avLst/>
          </a:prstGeom>
          <a:gradFill>
            <a:gsLst>
              <a:gs pos="0">
                <a:schemeClr val="accent4">
                  <a:alpha val="0"/>
                </a:schemeClr>
              </a:gs>
              <a:gs pos="96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9723C1D-9A1A-465B-8164-483BF5426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98889" y="3617790"/>
            <a:ext cx="2453337" cy="4027079"/>
          </a:xfrm>
          <a:prstGeom prst="rect">
            <a:avLst/>
          </a:prstGeom>
          <a:gradFill>
            <a:gsLst>
              <a:gs pos="2000">
                <a:schemeClr val="accent5">
                  <a:alpha val="35000"/>
                </a:schemeClr>
              </a:gs>
              <a:gs pos="67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6680484-5F73-4078-85C2-415205B1A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30441" y="1644149"/>
            <a:ext cx="4384532" cy="4196758"/>
          </a:xfrm>
          <a:custGeom>
            <a:avLst/>
            <a:gdLst>
              <a:gd name="connsiteX0" fmla="*/ 44539 w 4384532"/>
              <a:gd name="connsiteY0" fmla="*/ 2446310 h 4196758"/>
              <a:gd name="connsiteX1" fmla="*/ 0 w 4384532"/>
              <a:gd name="connsiteY1" fmla="*/ 2004492 h 4196758"/>
              <a:gd name="connsiteX2" fmla="*/ 500607 w 4384532"/>
              <a:gd name="connsiteY2" fmla="*/ 610007 h 4196758"/>
              <a:gd name="connsiteX3" fmla="*/ 589546 w 4384532"/>
              <a:gd name="connsiteY3" fmla="*/ 512149 h 4196758"/>
              <a:gd name="connsiteX4" fmla="*/ 3077760 w 4384532"/>
              <a:gd name="connsiteY4" fmla="*/ 0 h 4196758"/>
              <a:gd name="connsiteX5" fmla="*/ 3237230 w 4384532"/>
              <a:gd name="connsiteY5" fmla="*/ 76821 h 4196758"/>
              <a:gd name="connsiteX6" fmla="*/ 4384532 w 4384532"/>
              <a:gd name="connsiteY6" fmla="*/ 2004492 h 4196758"/>
              <a:gd name="connsiteX7" fmla="*/ 2192266 w 4384532"/>
              <a:gd name="connsiteY7" fmla="*/ 4196758 h 4196758"/>
              <a:gd name="connsiteX8" fmla="*/ 44539 w 4384532"/>
              <a:gd name="connsiteY8" fmla="*/ 2446310 h 4196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4532" h="4196758">
                <a:moveTo>
                  <a:pt x="44539" y="2446310"/>
                </a:moveTo>
                <a:cubicBezTo>
                  <a:pt x="15336" y="2303599"/>
                  <a:pt x="0" y="2155836"/>
                  <a:pt x="0" y="2004492"/>
                </a:cubicBezTo>
                <a:cubicBezTo>
                  <a:pt x="0" y="1474787"/>
                  <a:pt x="187867" y="988960"/>
                  <a:pt x="500607" y="610007"/>
                </a:cubicBezTo>
                <a:lnTo>
                  <a:pt x="589546" y="512149"/>
                </a:lnTo>
                <a:lnTo>
                  <a:pt x="3077760" y="0"/>
                </a:lnTo>
                <a:lnTo>
                  <a:pt x="3237230" y="76821"/>
                </a:lnTo>
                <a:cubicBezTo>
                  <a:pt x="3920615" y="448057"/>
                  <a:pt x="4384532" y="1172098"/>
                  <a:pt x="4384532" y="2004492"/>
                </a:cubicBezTo>
                <a:cubicBezTo>
                  <a:pt x="4384532" y="3215247"/>
                  <a:pt x="3403021" y="4196758"/>
                  <a:pt x="2192266" y="4196758"/>
                </a:cubicBezTo>
                <a:cubicBezTo>
                  <a:pt x="1132855" y="4196758"/>
                  <a:pt x="248960" y="3445288"/>
                  <a:pt x="44539" y="2446310"/>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1A43A5A7-B874-E6CC-C349-38C7B45332C7}"/>
              </a:ext>
            </a:extLst>
          </p:cNvPr>
          <p:cNvSpPr>
            <a:spLocks noGrp="1"/>
          </p:cNvSpPr>
          <p:nvPr>
            <p:ph type="title"/>
          </p:nvPr>
        </p:nvSpPr>
        <p:spPr>
          <a:xfrm>
            <a:off x="387927" y="1028701"/>
            <a:ext cx="3248863" cy="3020785"/>
          </a:xfrm>
        </p:spPr>
        <p:txBody>
          <a:bodyPr>
            <a:normAutofit/>
          </a:bodyPr>
          <a:lstStyle/>
          <a:p>
            <a:pPr algn="r"/>
            <a:r>
              <a:rPr lang="en-IN" sz="3200">
                <a:solidFill>
                  <a:schemeClr val="bg1"/>
                </a:solidFill>
              </a:rPr>
              <a:t>Notifying VEHICLE OWNERS</a:t>
            </a:r>
          </a:p>
        </p:txBody>
      </p:sp>
      <p:sp>
        <p:nvSpPr>
          <p:cNvPr id="3" name="Content Placeholder 2">
            <a:extLst>
              <a:ext uri="{FF2B5EF4-FFF2-40B4-BE49-F238E27FC236}">
                <a16:creationId xmlns:a16="http://schemas.microsoft.com/office/drawing/2014/main" id="{9ECD2ECE-BEB4-4932-9332-4ED054739689}"/>
              </a:ext>
            </a:extLst>
          </p:cNvPr>
          <p:cNvSpPr>
            <a:spLocks noGrp="1"/>
          </p:cNvSpPr>
          <p:nvPr>
            <p:ph idx="1"/>
          </p:nvPr>
        </p:nvSpPr>
        <p:spPr>
          <a:xfrm>
            <a:off x="4777409" y="1028702"/>
            <a:ext cx="6273972" cy="5140588"/>
          </a:xfrm>
        </p:spPr>
        <p:txBody>
          <a:bodyPr>
            <a:normAutofit lnSpcReduction="10000"/>
          </a:bodyPr>
          <a:lstStyle/>
          <a:p>
            <a:pPr>
              <a:lnSpc>
                <a:spcPct val="110000"/>
              </a:lnSpc>
            </a:pPr>
            <a:r>
              <a:rPr lang="en-IN" sz="1600" dirty="0">
                <a:latin typeface="Times New Roman" panose="02020603050405020304" pitchFamily="18" charset="0"/>
                <a:cs typeface="Times New Roman" panose="02020603050405020304" pitchFamily="18" charset="0"/>
              </a:rPr>
              <a:t>Manufacturers </a:t>
            </a:r>
            <a:r>
              <a:rPr lang="en-US" sz="1600" dirty="0">
                <a:latin typeface="Times New Roman" panose="02020603050405020304" pitchFamily="18" charset="0"/>
                <a:cs typeface="Times New Roman" panose="02020603050405020304" pitchFamily="18" charset="0"/>
              </a:rPr>
              <a:t>are required to notify affected customers as soon as possible after a recall is announced.</a:t>
            </a:r>
          </a:p>
          <a:p>
            <a:pPr>
              <a:lnSpc>
                <a:spcPct val="110000"/>
              </a:lnSpc>
            </a:pPr>
            <a:r>
              <a:rPr lang="en-US" sz="1600" dirty="0">
                <a:latin typeface="Times New Roman" panose="02020603050405020304" pitchFamily="18" charset="0"/>
                <a:cs typeface="Times New Roman" panose="02020603050405020304" pitchFamily="18" charset="0"/>
              </a:rPr>
              <a:t>The notice time period for car manufacturers after a recall may vary depending on the country or region where the recall is being conducted.</a:t>
            </a:r>
          </a:p>
          <a:p>
            <a:pPr>
              <a:lnSpc>
                <a:spcPct val="110000"/>
              </a:lnSpc>
            </a:pPr>
            <a:r>
              <a:rPr lang="en-US" sz="1600" dirty="0">
                <a:latin typeface="Times New Roman" panose="02020603050405020304" pitchFamily="18" charset="0"/>
                <a:cs typeface="Times New Roman" panose="02020603050405020304" pitchFamily="18" charset="0"/>
              </a:rPr>
              <a:t>In the United States &amp; Canada, for example, the National Highway Traffic Safety Administration (NHTSA) and Transport Canada requires manufacturers to notify affected vehicle owners within 60 days of the recall announcement. </a:t>
            </a:r>
          </a:p>
          <a:p>
            <a:pPr>
              <a:lnSpc>
                <a:spcPct val="110000"/>
              </a:lnSpc>
            </a:pPr>
            <a:r>
              <a:rPr lang="en-US" sz="1600" dirty="0">
                <a:latin typeface="Times New Roman" panose="02020603050405020304" pitchFamily="18" charset="0"/>
                <a:cs typeface="Times New Roman" panose="02020603050405020304" pitchFamily="18" charset="0"/>
              </a:rPr>
              <a:t>Recently Transport Canada imposed a huge fine on </a:t>
            </a:r>
            <a:r>
              <a:rPr lang="en-IN" sz="1600" dirty="0">
                <a:latin typeface="Times New Roman" panose="02020603050405020304" pitchFamily="18" charset="0"/>
                <a:cs typeface="Times New Roman" panose="02020603050405020304" pitchFamily="18" charset="0"/>
              </a:rPr>
              <a:t>Hyundai Auto Canada Corp. As </a:t>
            </a:r>
            <a:r>
              <a:rPr lang="en-US" sz="1600" dirty="0">
                <a:latin typeface="Times New Roman" panose="02020603050405020304" pitchFamily="18" charset="0"/>
                <a:cs typeface="Times New Roman" panose="02020603050405020304" pitchFamily="18" charset="0"/>
              </a:rPr>
              <a:t>pleaded guilty to six different counts of criminal charges of violating the Motor Vehicle Safety Act.</a:t>
            </a:r>
          </a:p>
          <a:p>
            <a:pPr>
              <a:lnSpc>
                <a:spcPct val="110000"/>
              </a:lnSpc>
            </a:pPr>
            <a:r>
              <a:rPr lang="en-US" sz="1600" dirty="0">
                <a:latin typeface="Times New Roman" panose="02020603050405020304" pitchFamily="18" charset="0"/>
                <a:cs typeface="Times New Roman" panose="02020603050405020304" pitchFamily="18" charset="0"/>
              </a:rPr>
              <a:t>The six guilty pleas were all for failing to send out notices of safety defect within 60 days. The company will also pay a fine of $360,000 for these charges.</a:t>
            </a:r>
          </a:p>
          <a:p>
            <a:pPr>
              <a:lnSpc>
                <a:spcPct val="110000"/>
              </a:lnSpc>
            </a:pPr>
            <a:r>
              <a:rPr lang="en-US" sz="1800" b="1" dirty="0">
                <a:latin typeface="Times New Roman" panose="02020603050405020304" pitchFamily="18" charset="0"/>
                <a:cs typeface="Times New Roman" panose="02020603050405020304" pitchFamily="18" charset="0"/>
              </a:rPr>
              <a:t>Article link</a:t>
            </a:r>
            <a:r>
              <a:rPr lang="en-US" sz="1300" b="1" dirty="0"/>
              <a:t>: </a:t>
            </a:r>
            <a:r>
              <a:rPr lang="en-US" sz="1300" dirty="0">
                <a:hlinkClick r:id="rId2"/>
              </a:rPr>
              <a:t>https://www.canada.ca/en/transport-canada/news/2023/04/transport-canada-announces-that-hyundai-auto-canada-corporation-has-pleaded-guilty-to-criminal-charges-for-violating-the-motor-vehicle-safety-act.html</a:t>
            </a:r>
            <a:endParaRPr lang="en-US" sz="1300" dirty="0"/>
          </a:p>
          <a:p>
            <a:pPr>
              <a:lnSpc>
                <a:spcPct val="110000"/>
              </a:lnSpc>
            </a:pPr>
            <a:endParaRPr lang="en-IN" sz="1300" dirty="0"/>
          </a:p>
        </p:txBody>
      </p:sp>
    </p:spTree>
    <p:extLst>
      <p:ext uri="{BB962C8B-B14F-4D97-AF65-F5344CB8AC3E}">
        <p14:creationId xmlns:p14="http://schemas.microsoft.com/office/powerpoint/2010/main" val="2165693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37">
            <a:extLst>
              <a:ext uri="{FF2B5EF4-FFF2-40B4-BE49-F238E27FC236}">
                <a16:creationId xmlns:a16="http://schemas.microsoft.com/office/drawing/2014/main" id="{E3CBB9B1-7B7D-4BA1-A1AF-572168B39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F76606-001F-B149-4925-A8813FB91E17}"/>
              </a:ext>
            </a:extLst>
          </p:cNvPr>
          <p:cNvSpPr>
            <a:spLocks noGrp="1"/>
          </p:cNvSpPr>
          <p:nvPr>
            <p:ph type="title"/>
          </p:nvPr>
        </p:nvSpPr>
        <p:spPr>
          <a:xfrm>
            <a:off x="5991225" y="457201"/>
            <a:ext cx="5743575" cy="800099"/>
          </a:xfrm>
        </p:spPr>
        <p:txBody>
          <a:bodyPr anchor="b">
            <a:normAutofit fontScale="90000"/>
          </a:bodyPr>
          <a:lstStyle/>
          <a:p>
            <a:r>
              <a:rPr lang="en-IN" sz="2800" dirty="0">
                <a:latin typeface="Times New Roman" panose="02020603050405020304" pitchFamily="18" charset="0"/>
                <a:cs typeface="Times New Roman" panose="02020603050405020304" pitchFamily="18" charset="0"/>
              </a:rPr>
              <a:t>DATASET AND SOURCES</a:t>
            </a:r>
          </a:p>
        </p:txBody>
      </p:sp>
      <p:pic>
        <p:nvPicPr>
          <p:cNvPr id="33" name="Picture 4" descr="Graph on document with pen">
            <a:extLst>
              <a:ext uri="{FF2B5EF4-FFF2-40B4-BE49-F238E27FC236}">
                <a16:creationId xmlns:a16="http://schemas.microsoft.com/office/drawing/2014/main" id="{1199B27F-482C-21FD-2627-F74E1DA00F06}"/>
              </a:ext>
            </a:extLst>
          </p:cNvPr>
          <p:cNvPicPr>
            <a:picLocks noChangeAspect="1"/>
          </p:cNvPicPr>
          <p:nvPr/>
        </p:nvPicPr>
        <p:blipFill rotWithShape="1">
          <a:blip r:embed="rId2"/>
          <a:srcRect l="14512" r="957" b="-1"/>
          <a:stretch/>
        </p:blipFill>
        <p:spPr>
          <a:xfrm>
            <a:off x="0" y="-123394"/>
            <a:ext cx="4857750" cy="6408311"/>
          </a:xfrm>
          <a:prstGeom prst="rect">
            <a:avLst/>
          </a:prstGeom>
        </p:spPr>
      </p:pic>
      <p:sp>
        <p:nvSpPr>
          <p:cNvPr id="54" name="Content Placeholder 2">
            <a:extLst>
              <a:ext uri="{FF2B5EF4-FFF2-40B4-BE49-F238E27FC236}">
                <a16:creationId xmlns:a16="http://schemas.microsoft.com/office/drawing/2014/main" id="{E810893A-01FE-B05A-76F2-47DC27DA5BC2}"/>
              </a:ext>
            </a:extLst>
          </p:cNvPr>
          <p:cNvSpPr>
            <a:spLocks noGrp="1"/>
          </p:cNvSpPr>
          <p:nvPr>
            <p:ph idx="1"/>
          </p:nvPr>
        </p:nvSpPr>
        <p:spPr>
          <a:xfrm>
            <a:off x="4991101" y="1371600"/>
            <a:ext cx="7058024" cy="4587073"/>
          </a:xfrm>
        </p:spPr>
        <p:txBody>
          <a:bodyPr>
            <a:normAutofit/>
          </a:bodyPr>
          <a:lstStyle/>
          <a:p>
            <a:pPr marL="30480">
              <a:lnSpc>
                <a:spcPct val="110000"/>
              </a:lnSpc>
              <a:spcAft>
                <a:spcPts val="800"/>
              </a:spcAft>
            </a:pPr>
            <a:r>
              <a:rPr lang="en-CA" sz="1600" dirty="0">
                <a:effectLst/>
                <a:latin typeface="Times New Roman" panose="02020603050405020304" pitchFamily="18" charset="0"/>
                <a:ea typeface="Calibri" panose="020F0502020204030204" pitchFamily="34" charset="0"/>
                <a:cs typeface="Times New Roman" panose="02020603050405020304" pitchFamily="18" charset="0"/>
              </a:rPr>
              <a:t>We analysed numerous dataset sources and the suitable data was acquired by each source in our first search for appropriate datasets for the project work. The key sources from which we obtained acceptable datasets are as follows</a:t>
            </a:r>
          </a:p>
          <a:p>
            <a:pPr marL="30480">
              <a:lnSpc>
                <a:spcPct val="110000"/>
              </a:lnSpc>
              <a:spcAft>
                <a:spcPts val="800"/>
              </a:spcAft>
            </a:pPr>
            <a:r>
              <a:rPr lang="en-CA" sz="1600" dirty="0">
                <a:effectLst/>
                <a:latin typeface="Times New Roman" panose="02020603050405020304" pitchFamily="18" charset="0"/>
                <a:ea typeface="Calibri" panose="020F0502020204030204" pitchFamily="34" charset="0"/>
                <a:cs typeface="Times New Roman" panose="02020603050405020304" pitchFamily="18" charset="0"/>
              </a:rPr>
              <a:t>Vehicle Recall Data is collected from NHTSA for USA vehicle recall data and Canada government site(TRANSPORT CANADA) and Stock data has been collected from Kaggle, Yahoo Finance and Wall Street Journal (WSJ).</a:t>
            </a:r>
          </a:p>
          <a:p>
            <a:pPr marL="30480">
              <a:lnSpc>
                <a:spcPct val="110000"/>
              </a:lnSpc>
              <a:spcAft>
                <a:spcPts val="800"/>
              </a:spcAft>
            </a:pPr>
            <a:r>
              <a:rPr lang="en-CA" sz="1600" dirty="0">
                <a:effectLst/>
                <a:latin typeface="Times New Roman" panose="02020603050405020304" pitchFamily="18" charset="0"/>
                <a:ea typeface="Calibri" panose="020F0502020204030204" pitchFamily="34" charset="0"/>
                <a:cs typeface="Times New Roman" panose="02020603050405020304" pitchFamily="18" charset="0"/>
              </a:rPr>
              <a:t>We also collected lots of articles on Vehicle Recalls of different companies which we will be using to analyze the stock performance of those companies.</a:t>
            </a:r>
          </a:p>
          <a:p>
            <a:pPr>
              <a:lnSpc>
                <a:spcPct val="110000"/>
              </a:lnSpc>
              <a:spcAft>
                <a:spcPts val="800"/>
              </a:spcAft>
            </a:pPr>
            <a:r>
              <a:rPr lang="en-CA" sz="1400" u="sng" dirty="0">
                <a:effectLst/>
                <a:latin typeface="Calibri" panose="020F0502020204030204" pitchFamily="34" charset="0"/>
                <a:ea typeface="Calibri" panose="020F0502020204030204" pitchFamily="34" charset="0"/>
                <a:cs typeface="Times New Roman" panose="02020603050405020304" pitchFamily="18" charset="0"/>
                <a:hlinkClick r:id="rId3"/>
              </a:rPr>
              <a:t>https://wwwapps.tc.gc.ca/Saf-Sec-Sur/7/VRDB-BDRV/search-recherche/menu.aspx?lang=eng</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0000"/>
              </a:lnSpc>
              <a:spcAft>
                <a:spcPts val="800"/>
              </a:spcAft>
            </a:pPr>
            <a:r>
              <a:rPr lang="en-CA" sz="1400" u="sng" dirty="0">
                <a:effectLst/>
                <a:latin typeface="Calibri" panose="020F0502020204030204" pitchFamily="34" charset="0"/>
                <a:ea typeface="Calibri" panose="020F0502020204030204" pitchFamily="34" charset="0"/>
                <a:cs typeface="Times New Roman" panose="02020603050405020304" pitchFamily="18" charset="0"/>
                <a:hlinkClick r:id="rId4"/>
              </a:rPr>
              <a:t>NHTSA Recalls by Manufacturer | Tyler Data &amp; Insights (transportation.gov)</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0000"/>
              </a:lnSpc>
              <a:spcAft>
                <a:spcPts val="800"/>
              </a:spcAft>
            </a:pPr>
            <a:r>
              <a:rPr lang="en-CA" sz="1400" u="sng" dirty="0">
                <a:effectLst/>
                <a:latin typeface="Calibri" panose="020F0502020204030204" pitchFamily="34" charset="0"/>
                <a:ea typeface="Calibri" panose="020F0502020204030204" pitchFamily="34" charset="0"/>
                <a:cs typeface="Times New Roman" panose="02020603050405020304" pitchFamily="18" charset="0"/>
                <a:hlinkClick r:id="rId5"/>
              </a:rPr>
              <a:t>https://www.kaggle.com/datasets/varpit94/ford-stock-data</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0000"/>
              </a:lnSpc>
            </a:pPr>
            <a:endParaRPr lang="en-IN" sz="800" dirty="0"/>
          </a:p>
        </p:txBody>
      </p:sp>
      <p:sp>
        <p:nvSpPr>
          <p:cNvPr id="55" name="Rectangle 39">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49257"/>
          </a:xfrm>
          <a:prstGeom prst="rect">
            <a:avLst/>
          </a:prstGeom>
          <a:gradFill>
            <a:gsLst>
              <a:gs pos="34000">
                <a:schemeClr val="accent4">
                  <a:alpha val="73000"/>
                </a:schemeClr>
              </a:gs>
              <a:gs pos="100000">
                <a:schemeClr val="accent5">
                  <a:alpha val="89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41">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8314"/>
            <a:ext cx="8115300" cy="449258"/>
          </a:xfrm>
          <a:prstGeom prst="rect">
            <a:avLst/>
          </a:prstGeom>
          <a:gradFill>
            <a:gsLst>
              <a:gs pos="22000">
                <a:schemeClr val="accent5">
                  <a:lumMod val="60000"/>
                  <a:lumOff val="40000"/>
                  <a:alpha val="55000"/>
                </a:schemeClr>
              </a:gs>
              <a:gs pos="99000">
                <a:schemeClr val="accent2"/>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4636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E00FE-4EA4-4C59-05D1-02F5A82D070C}"/>
              </a:ext>
            </a:extLst>
          </p:cNvPr>
          <p:cNvSpPr>
            <a:spLocks noGrp="1"/>
          </p:cNvSpPr>
          <p:nvPr>
            <p:ph type="title"/>
          </p:nvPr>
        </p:nvSpPr>
        <p:spPr>
          <a:xfrm>
            <a:off x="1183024" y="866476"/>
            <a:ext cx="10241280" cy="1234440"/>
          </a:xfrm>
        </p:spPr>
        <p:txBody>
          <a:bodyPr/>
          <a:lstStyle/>
          <a:p>
            <a:r>
              <a:rPr lang="en-IN" dirty="0"/>
              <a:t>DATASET COLUMNS</a:t>
            </a:r>
          </a:p>
        </p:txBody>
      </p:sp>
      <p:graphicFrame>
        <p:nvGraphicFramePr>
          <p:cNvPr id="4" name="Content Placeholder 2">
            <a:extLst>
              <a:ext uri="{FF2B5EF4-FFF2-40B4-BE49-F238E27FC236}">
                <a16:creationId xmlns:a16="http://schemas.microsoft.com/office/drawing/2014/main" id="{20FE4BF0-DD99-C11F-B8BB-CD60344AC9BF}"/>
              </a:ext>
            </a:extLst>
          </p:cNvPr>
          <p:cNvGraphicFramePr>
            <a:graphicFrameLocks noGrp="1"/>
          </p:cNvGraphicFramePr>
          <p:nvPr>
            <p:ph idx="1"/>
            <p:extLst>
              <p:ext uri="{D42A27DB-BD31-4B8C-83A1-F6EECF244321}">
                <p14:modId xmlns:p14="http://schemas.microsoft.com/office/powerpoint/2010/main" val="914946739"/>
              </p:ext>
            </p:extLst>
          </p:nvPr>
        </p:nvGraphicFramePr>
        <p:xfrm>
          <a:off x="1183341" y="2103247"/>
          <a:ext cx="10240963" cy="39592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1477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0BF4A1-714C-419E-A19F-578DE93BE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F91A9BD-D57F-4941-931F-40597AB3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54DB264-9467-4730-B9E9-C9A97DD66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90128" y="3609527"/>
            <a:ext cx="2458347"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BB097F88-2120-47B4-B891-5B28F66BB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7" y="1757079"/>
            <a:ext cx="3900088" cy="4178958"/>
          </a:xfrm>
          <a:custGeom>
            <a:avLst/>
            <a:gdLst>
              <a:gd name="connsiteX0" fmla="*/ 2431956 w 3900088"/>
              <a:gd name="connsiteY0" fmla="*/ 93939 h 4178958"/>
              <a:gd name="connsiteX1" fmla="*/ 3900088 w 3900088"/>
              <a:gd name="connsiteY1" fmla="*/ 2089479 h 4178958"/>
              <a:gd name="connsiteX2" fmla="*/ 1810609 w 3900088"/>
              <a:gd name="connsiteY2" fmla="*/ 4178958 h 4178958"/>
              <a:gd name="connsiteX3" fmla="*/ 77980 w 3900088"/>
              <a:gd name="connsiteY3" fmla="*/ 3257727 h 4178958"/>
              <a:gd name="connsiteX4" fmla="*/ 0 w 3900088"/>
              <a:gd name="connsiteY4" fmla="*/ 3129367 h 4178958"/>
              <a:gd name="connsiteX5" fmla="*/ 831517 w 3900088"/>
              <a:gd name="connsiteY5" fmla="*/ 244059 h 4178958"/>
              <a:gd name="connsiteX6" fmla="*/ 997290 w 3900088"/>
              <a:gd name="connsiteY6" fmla="*/ 164202 h 4178958"/>
              <a:gd name="connsiteX7" fmla="*/ 1810609 w 3900088"/>
              <a:gd name="connsiteY7" fmla="*/ 0 h 4178958"/>
              <a:gd name="connsiteX8" fmla="*/ 2431956 w 3900088"/>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8" h="4178958">
                <a:moveTo>
                  <a:pt x="2431956" y="93939"/>
                </a:moveTo>
                <a:cubicBezTo>
                  <a:pt x="3282517" y="358491"/>
                  <a:pt x="3900088" y="1151865"/>
                  <a:pt x="3900088" y="2089479"/>
                </a:cubicBezTo>
                <a:cubicBezTo>
                  <a:pt x="3900088" y="3243466"/>
                  <a:pt x="2964596" y="4178958"/>
                  <a:pt x="1810609" y="4178958"/>
                </a:cubicBezTo>
                <a:cubicBezTo>
                  <a:pt x="1089367" y="4178958"/>
                  <a:pt x="453475" y="3813531"/>
                  <a:pt x="77980" y="3257727"/>
                </a:cubicBezTo>
                <a:lnTo>
                  <a:pt x="0" y="3129367"/>
                </a:lnTo>
                <a:lnTo>
                  <a:pt x="831517" y="244059"/>
                </a:lnTo>
                <a:lnTo>
                  <a:pt x="997290" y="164202"/>
                </a:lnTo>
                <a:cubicBezTo>
                  <a:pt x="1247271" y="58468"/>
                  <a:pt x="1522112" y="0"/>
                  <a:pt x="1810609" y="0"/>
                </a:cubicBezTo>
                <a:cubicBezTo>
                  <a:pt x="2026982" y="0"/>
                  <a:pt x="2235673" y="32888"/>
                  <a:pt x="2431956" y="93939"/>
                </a:cubicBezTo>
                <a:close/>
              </a:path>
            </a:pathLst>
          </a:custGeom>
          <a:gradFill>
            <a:gsLst>
              <a:gs pos="36000">
                <a:schemeClr val="accent6">
                  <a:lumMod val="60000"/>
                  <a:lumOff val="40000"/>
                  <a:alpha val="6000"/>
                </a:schemeClr>
              </a:gs>
              <a:gs pos="100000">
                <a:schemeClr val="accent6">
                  <a:alpha val="2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BF9338F5-05AB-4DC5-BD1C-1A9F26C38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0099" y="411154"/>
            <a:ext cx="4395601"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88B3CA-52D4-69B9-51B0-F05078D3E92A}"/>
              </a:ext>
            </a:extLst>
          </p:cNvPr>
          <p:cNvSpPr>
            <a:spLocks noGrp="1"/>
          </p:cNvSpPr>
          <p:nvPr>
            <p:ph type="title"/>
          </p:nvPr>
        </p:nvSpPr>
        <p:spPr>
          <a:xfrm>
            <a:off x="457200" y="868280"/>
            <a:ext cx="3390645" cy="3363597"/>
          </a:xfrm>
        </p:spPr>
        <p:txBody>
          <a:bodyPr>
            <a:normAutofit/>
          </a:bodyPr>
          <a:lstStyle/>
          <a:p>
            <a:pPr algn="r"/>
            <a:r>
              <a:rPr lang="en-IN" sz="3200">
                <a:solidFill>
                  <a:schemeClr val="bg1"/>
                </a:solidFill>
              </a:rPr>
              <a:t>DATA CLEANING</a:t>
            </a:r>
          </a:p>
        </p:txBody>
      </p:sp>
      <p:graphicFrame>
        <p:nvGraphicFramePr>
          <p:cNvPr id="5" name="Content Placeholder 2">
            <a:extLst>
              <a:ext uri="{FF2B5EF4-FFF2-40B4-BE49-F238E27FC236}">
                <a16:creationId xmlns:a16="http://schemas.microsoft.com/office/drawing/2014/main" id="{1A8BBC02-9675-941A-EA9B-C62C09F4E077}"/>
              </a:ext>
            </a:extLst>
          </p:cNvPr>
          <p:cNvGraphicFramePr>
            <a:graphicFrameLocks noGrp="1"/>
          </p:cNvGraphicFramePr>
          <p:nvPr>
            <p:ph idx="1"/>
            <p:extLst>
              <p:ext uri="{D42A27DB-BD31-4B8C-83A1-F6EECF244321}">
                <p14:modId xmlns:p14="http://schemas.microsoft.com/office/powerpoint/2010/main" val="3701471877"/>
              </p:ext>
            </p:extLst>
          </p:nvPr>
        </p:nvGraphicFramePr>
        <p:xfrm>
          <a:off x="4494654" y="457200"/>
          <a:ext cx="7240146" cy="594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7907385"/>
      </p:ext>
    </p:extLst>
  </p:cSld>
  <p:clrMapOvr>
    <a:masterClrMapping/>
  </p:clrMapOvr>
</p:sld>
</file>

<file path=ppt/theme/theme1.xml><?xml version="1.0" encoding="utf-8"?>
<a:theme xmlns:a="http://schemas.openxmlformats.org/drawingml/2006/main" name="GradientRiseVTI">
  <a:themeElements>
    <a:clrScheme name="GradientRise">
      <a:dk1>
        <a:sysClr val="windowText" lastClr="000000"/>
      </a:dk1>
      <a:lt1>
        <a:srgbClr val="FFFFFF"/>
      </a:lt1>
      <a:dk2>
        <a:srgbClr val="3C0F3A"/>
      </a:dk2>
      <a:lt2>
        <a:srgbClr val="F1F2F2"/>
      </a:lt2>
      <a:accent1>
        <a:srgbClr val="A6025C"/>
      </a:accent1>
      <a:accent2>
        <a:srgbClr val="92248E"/>
      </a:accent2>
      <a:accent3>
        <a:srgbClr val="DE95C4"/>
      </a:accent3>
      <a:accent4>
        <a:srgbClr val="FE4A00"/>
      </a:accent4>
      <a:accent5>
        <a:srgbClr val="DA002F"/>
      </a:accent5>
      <a:accent6>
        <a:srgbClr val="FF907A"/>
      </a:accent6>
      <a:hlink>
        <a:srgbClr val="CA71E4"/>
      </a:hlink>
      <a:folHlink>
        <a:srgbClr val="E45E49"/>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docProps/app.xml><?xml version="1.0" encoding="utf-8"?>
<Properties xmlns="http://schemas.openxmlformats.org/officeDocument/2006/extended-properties" xmlns:vt="http://schemas.openxmlformats.org/officeDocument/2006/docPropsVTypes">
  <Template>Ion Boardroom</Template>
  <TotalTime>1148</TotalTime>
  <Words>1086</Words>
  <Application>Microsoft Office PowerPoint</Application>
  <PresentationFormat>Widescreen</PresentationFormat>
  <Paragraphs>84</Paragraphs>
  <Slides>14</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Avenir Next LT Pro</vt:lpstr>
      <vt:lpstr>Calibri</vt:lpstr>
      <vt:lpstr>Söhne</vt:lpstr>
      <vt:lpstr>Times New Roman</vt:lpstr>
      <vt:lpstr>GradientRiseVTI</vt:lpstr>
      <vt:lpstr>Vehicle   Recall</vt:lpstr>
      <vt:lpstr>Team members</vt:lpstr>
      <vt:lpstr>Table OF contents</vt:lpstr>
      <vt:lpstr>PROBLEM STATEMENT</vt:lpstr>
      <vt:lpstr>HOW A RECALL HAPPENS?</vt:lpstr>
      <vt:lpstr>Notifying VEHICLE OWNERS</vt:lpstr>
      <vt:lpstr>DATASET AND SOURCES</vt:lpstr>
      <vt:lpstr>DATASET COLUMNS</vt:lpstr>
      <vt:lpstr>DATA CLEANING</vt:lpstr>
      <vt:lpstr>TABLEAU STORY</vt:lpstr>
      <vt:lpstr>CHALLENGES IN A RECALL</vt:lpstr>
      <vt:lpstr>KEY FINDINGS</vt:lpstr>
      <vt:lpstr>References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Vehicle   Recall</dc:title>
  <dc:creator>phanindhra shetty</dc:creator>
  <cp:lastModifiedBy>aravind reddy</cp:lastModifiedBy>
  <cp:revision>49</cp:revision>
  <dcterms:created xsi:type="dcterms:W3CDTF">2023-02-26T00:06:56Z</dcterms:created>
  <dcterms:modified xsi:type="dcterms:W3CDTF">2023-04-24T04:13:58Z</dcterms:modified>
</cp:coreProperties>
</file>